
<file path=[Content_Types].xml><?xml version="1.0" encoding="utf-8"?>
<Types xmlns="http://schemas.openxmlformats.org/package/2006/content-types">
  <Default Extension="png" ContentType="image/png"/>
  <Default Extension="tmp" ContentType="image/png"/>
  <Default Extension="web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93" r:id="rId2"/>
    <p:sldId id="322" r:id="rId3"/>
    <p:sldId id="259" r:id="rId4"/>
    <p:sldId id="294" r:id="rId5"/>
    <p:sldId id="296" r:id="rId6"/>
    <p:sldId id="323" r:id="rId7"/>
    <p:sldId id="324" r:id="rId8"/>
    <p:sldId id="326" r:id="rId9"/>
    <p:sldId id="336" r:id="rId10"/>
    <p:sldId id="327" r:id="rId11"/>
    <p:sldId id="328" r:id="rId12"/>
    <p:sldId id="331" r:id="rId13"/>
    <p:sldId id="332" r:id="rId14"/>
    <p:sldId id="334" r:id="rId15"/>
    <p:sldId id="335" r:id="rId16"/>
    <p:sldId id="337" r:id="rId17"/>
    <p:sldId id="338" r:id="rId18"/>
    <p:sldId id="339" r:id="rId19"/>
    <p:sldId id="340" r:id="rId20"/>
    <p:sldId id="341" r:id="rId21"/>
    <p:sldId id="342" r:id="rId22"/>
    <p:sldId id="343" r:id="rId23"/>
    <p:sldId id="297" r:id="rId24"/>
  </p:sldIdLst>
  <p:sldSz cx="9144000" cy="6858000" type="screen4x3"/>
  <p:notesSz cx="6858000" cy="9144000"/>
  <p:embeddedFontLst>
    <p:embeddedFont>
      <p:font typeface="굴림" panose="020B0600000101010101" pitchFamily="34" charset="-127"/>
      <p:regular r:id="rId27"/>
    </p:embeddedFont>
    <p:embeddedFont>
      <p:font typeface="굴림체" panose="020B0609000101010101" pitchFamily="49" charset="-127"/>
      <p:regular r:id="rId28"/>
    </p:embeddedFont>
    <p:embeddedFont>
      <p:font typeface="맑은 고딕" panose="020B0503020000020004" pitchFamily="34" charset="-127"/>
      <p:regular r:id="rId29"/>
      <p:bold r:id="rId30"/>
    </p:embeddedFont>
    <p:embeddedFont>
      <p:font typeface="Bodoni MT" panose="02070603080606020203" pitchFamily="18"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entury Gothic" panose="020B0502020202020204" pitchFamily="3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11"/>
    <a:srgbClr val="3770A4"/>
    <a:srgbClr val="FE9E12"/>
    <a:srgbClr val="FEB349"/>
    <a:srgbClr val="4E87DA"/>
    <a:srgbClr val="5E4722"/>
    <a:srgbClr val="906924"/>
    <a:srgbClr val="C29F4A"/>
    <a:srgbClr val="90555D"/>
    <a:srgbClr val="5C36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71" d="100"/>
          <a:sy n="71" d="100"/>
        </p:scale>
        <p:origin x="254" y="4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2023-01-13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2023-01-13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2023-01-13</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66967" y="2132856"/>
            <a:ext cx="5832648"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2023-01-13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2023-01-13</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4462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2023-01-13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2023-01-13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3980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2023-01-13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43291" y="1412776"/>
            <a:ext cx="8857418"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2023-01-13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web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5.xml"/><Relationship Id="rId4" Type="http://schemas.openxmlformats.org/officeDocument/2006/relationships/image" Target="../media/image34.tmp"/></Relationships>
</file>

<file path=ppt/slides/_rels/slide1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5.xml"/><Relationship Id="rId4" Type="http://schemas.openxmlformats.org/officeDocument/2006/relationships/image" Target="../media/image38.tmp"/></Relationships>
</file>

<file path=ppt/slides/_rels/slide1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5.xml"/><Relationship Id="rId5" Type="http://schemas.openxmlformats.org/officeDocument/2006/relationships/image" Target="../media/image42.tmp"/><Relationship Id="rId4" Type="http://schemas.openxmlformats.org/officeDocument/2006/relationships/image" Target="../media/image41.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8.web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5.xml"/><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5.xml"/><Relationship Id="rId4" Type="http://schemas.openxmlformats.org/officeDocument/2006/relationships/image" Target="../media/image17.tmp"/></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5.xml"/><Relationship Id="rId4" Type="http://schemas.openxmlformats.org/officeDocument/2006/relationships/image" Target="../media/image2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1484784"/>
            <a:ext cx="5832648" cy="2458207"/>
          </a:xfrm>
        </p:spPr>
        <p:txBody>
          <a:bodyPr/>
          <a:lstStyle/>
          <a:p>
            <a:pPr algn="ctr"/>
            <a:r>
              <a:rPr lang="en-US" altLang="ko-KR" b="1" spc="600" dirty="0">
                <a:solidFill>
                  <a:srgbClr val="FF0000"/>
                </a:solidFill>
              </a:rPr>
              <a:t>Stock Market     </a:t>
            </a:r>
            <a:r>
              <a:rPr lang="en-IN" altLang="ko-KR" b="1" spc="600" dirty="0">
                <a:solidFill>
                  <a:srgbClr val="FF0000"/>
                </a:solidFill>
              </a:rPr>
              <a:t>Analysis</a:t>
            </a:r>
            <a:endParaRPr lang="ko-KR" altLang="en-US" b="1" spc="600" dirty="0">
              <a:solidFill>
                <a:srgbClr val="FF0000"/>
              </a:solidFill>
            </a:endParaRPr>
          </a:p>
        </p:txBody>
      </p:sp>
      <p:pic>
        <p:nvPicPr>
          <p:cNvPr id="23" name="Picture 22">
            <a:extLst>
              <a:ext uri="{FF2B5EF4-FFF2-40B4-BE49-F238E27FC236}">
                <a16:creationId xmlns:a16="http://schemas.microsoft.com/office/drawing/2014/main" id="{13DBCBDC-BBDF-40CB-B90E-FCD216F1074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9552" y="3535258"/>
            <a:ext cx="3680527" cy="2317513"/>
          </a:xfrm>
          <a:prstGeom prst="rect">
            <a:avLst/>
          </a:prstGeom>
          <a:ln>
            <a:noFill/>
          </a:ln>
          <a:effectLst>
            <a:softEdge rad="112500"/>
          </a:effectLst>
        </p:spPr>
      </p:pic>
      <p:pic>
        <p:nvPicPr>
          <p:cNvPr id="24" name="Picture 23">
            <a:extLst>
              <a:ext uri="{FF2B5EF4-FFF2-40B4-BE49-F238E27FC236}">
                <a16:creationId xmlns:a16="http://schemas.microsoft.com/office/drawing/2014/main" id="{C2EE2A60-B25A-4D69-9DD7-DF076F7ACB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3535258"/>
            <a:ext cx="1144311" cy="890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6523D7-CA56-4914-ABE8-850F59197A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484" y="1062134"/>
            <a:ext cx="3544436" cy="2847200"/>
          </a:xfrm>
          <a:prstGeom prst="rect">
            <a:avLst/>
          </a:prstGeom>
          <a:ln w="38100" cap="sq">
            <a:solidFill>
              <a:schemeClr val="bg1">
                <a:lumMod val="85000"/>
              </a:schemeClr>
            </a:solidFill>
            <a:prstDash val="solid"/>
            <a:miter lim="800000"/>
          </a:ln>
          <a:effectLst/>
        </p:spPr>
      </p:pic>
      <p:sp>
        <p:nvSpPr>
          <p:cNvPr id="3" name="Title 2">
            <a:extLst>
              <a:ext uri="{FF2B5EF4-FFF2-40B4-BE49-F238E27FC236}">
                <a16:creationId xmlns:a16="http://schemas.microsoft.com/office/drawing/2014/main" id="{F97C698C-A3F9-49A9-B88B-809356585B4E}"/>
              </a:ext>
            </a:extLst>
          </p:cNvPr>
          <p:cNvSpPr>
            <a:spLocks noGrp="1"/>
          </p:cNvSpPr>
          <p:nvPr>
            <p:ph type="title"/>
          </p:nvPr>
        </p:nvSpPr>
        <p:spPr/>
        <p:txBody>
          <a:bodyPr/>
          <a:lstStyle/>
          <a:p>
            <a:r>
              <a:rPr lang="en-US" dirty="0"/>
              <a:t>Heatmap and Line Plot</a:t>
            </a:r>
            <a:endParaRPr lang="mr-IN" dirty="0"/>
          </a:p>
        </p:txBody>
      </p:sp>
      <p:sp>
        <p:nvSpPr>
          <p:cNvPr id="8" name="Content Placeholder 1">
            <a:extLst>
              <a:ext uri="{FF2B5EF4-FFF2-40B4-BE49-F238E27FC236}">
                <a16:creationId xmlns:a16="http://schemas.microsoft.com/office/drawing/2014/main" id="{41EC3EE8-841B-4012-BE7D-0F3B779A1C87}"/>
              </a:ext>
            </a:extLst>
          </p:cNvPr>
          <p:cNvSpPr txBox="1">
            <a:spLocks/>
          </p:cNvSpPr>
          <p:nvPr/>
        </p:nvSpPr>
        <p:spPr>
          <a:xfrm>
            <a:off x="3995936" y="1196752"/>
            <a:ext cx="4776411" cy="223224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i="0" u="sng" dirty="0"/>
          </a:p>
          <a:p>
            <a:r>
              <a:rPr lang="en-US" altLang="en-US" i="0" u="sng" dirty="0"/>
              <a:t>Heatmap –</a:t>
            </a:r>
          </a:p>
          <a:p>
            <a:r>
              <a:rPr lang="en-US" altLang="en-US" b="1" i="0" dirty="0">
                <a:solidFill>
                  <a:srgbClr val="002060"/>
                </a:solidFill>
                <a:latin typeface="+mn-lt"/>
                <a:ea typeface="+mn-ea"/>
              </a:rPr>
              <a:t>we can say that there is a high correlation </a:t>
            </a:r>
          </a:p>
          <a:p>
            <a:r>
              <a:rPr lang="en-US" altLang="en-US" b="1" i="0" dirty="0">
                <a:solidFill>
                  <a:srgbClr val="002060"/>
                </a:solidFill>
                <a:latin typeface="+mn-lt"/>
                <a:ea typeface="+mn-ea"/>
              </a:rPr>
              <a:t>between OHLC that is pretty obvious, and the added </a:t>
            </a:r>
          </a:p>
          <a:p>
            <a:r>
              <a:rPr lang="en-US" altLang="en-US" b="1" i="0" dirty="0">
                <a:solidFill>
                  <a:srgbClr val="002060"/>
                </a:solidFill>
                <a:latin typeface="+mn-lt"/>
                <a:ea typeface="+mn-ea"/>
              </a:rPr>
              <a:t>features are not highly correlated with each other or </a:t>
            </a:r>
          </a:p>
          <a:p>
            <a:r>
              <a:rPr lang="en-US" altLang="en-US" b="1" i="0" dirty="0">
                <a:solidFill>
                  <a:srgbClr val="002060"/>
                </a:solidFill>
                <a:latin typeface="+mn-lt"/>
                <a:ea typeface="+mn-ea"/>
              </a:rPr>
              <a:t>previously provided features which means that we are</a:t>
            </a:r>
          </a:p>
          <a:p>
            <a:r>
              <a:rPr lang="en-US" altLang="en-US" b="1" i="0" dirty="0">
                <a:solidFill>
                  <a:srgbClr val="002060"/>
                </a:solidFill>
                <a:latin typeface="+mn-lt"/>
                <a:ea typeface="+mn-ea"/>
              </a:rPr>
              <a:t>good to go and build our model.</a:t>
            </a:r>
            <a:endParaRPr lang="mr-IN" altLang="en-US" b="1" i="0" dirty="0">
              <a:solidFill>
                <a:srgbClr val="002060"/>
              </a:solidFill>
              <a:latin typeface="+mn-lt"/>
              <a:ea typeface="+mn-ea"/>
            </a:endParaRPr>
          </a:p>
        </p:txBody>
      </p:sp>
      <p:pic>
        <p:nvPicPr>
          <p:cNvPr id="4" name="Picture 3">
            <a:extLst>
              <a:ext uri="{FF2B5EF4-FFF2-40B4-BE49-F238E27FC236}">
                <a16:creationId xmlns:a16="http://schemas.microsoft.com/office/drawing/2014/main" id="{5AF2431F-F3C4-497E-9A5E-68C33C5FF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84" y="4077231"/>
            <a:ext cx="6372200" cy="2604916"/>
          </a:xfrm>
          <a:prstGeom prst="rect">
            <a:avLst/>
          </a:prstGeom>
          <a:ln w="38100" cap="sq">
            <a:solidFill>
              <a:schemeClr val="bg1">
                <a:lumMod val="85000"/>
              </a:schemeClr>
            </a:solidFill>
            <a:prstDash val="solid"/>
            <a:miter lim="800000"/>
          </a:ln>
          <a:effectLst/>
        </p:spPr>
      </p:pic>
      <p:sp>
        <p:nvSpPr>
          <p:cNvPr id="6" name="TextBox 5">
            <a:extLst>
              <a:ext uri="{FF2B5EF4-FFF2-40B4-BE49-F238E27FC236}">
                <a16:creationId xmlns:a16="http://schemas.microsoft.com/office/drawing/2014/main" id="{5B17E323-8F7C-4A10-84C1-9E43EE9E3472}"/>
              </a:ext>
            </a:extLst>
          </p:cNvPr>
          <p:cNvSpPr txBox="1"/>
          <p:nvPr/>
        </p:nvSpPr>
        <p:spPr>
          <a:xfrm>
            <a:off x="6709518" y="4113538"/>
            <a:ext cx="2254970" cy="1815882"/>
          </a:xfrm>
          <a:prstGeom prst="rect">
            <a:avLst/>
          </a:prstGeom>
          <a:noFill/>
        </p:spPr>
        <p:txBody>
          <a:bodyPr wrap="square" rtlCol="0">
            <a:spAutoFit/>
          </a:bodyPr>
          <a:lstStyle/>
          <a:p>
            <a:r>
              <a:rPr lang="en-US" altLang="en-US" sz="1600" dirty="0">
                <a:solidFill>
                  <a:schemeClr val="tx1">
                    <a:lumMod val="65000"/>
                    <a:lumOff val="35000"/>
                  </a:schemeClr>
                </a:solidFill>
                <a:latin typeface="+mj-lt"/>
                <a:ea typeface="맑은 고딕" pitchFamily="50" charset="-127"/>
              </a:rPr>
              <a:t>Line Plot –</a:t>
            </a:r>
          </a:p>
          <a:p>
            <a:endParaRPr lang="en-US" altLang="en-US" sz="1600" dirty="0">
              <a:solidFill>
                <a:schemeClr val="tx1">
                  <a:lumMod val="65000"/>
                  <a:lumOff val="35000"/>
                </a:schemeClr>
              </a:solidFill>
              <a:latin typeface="+mj-lt"/>
              <a:ea typeface="맑은 고딕" pitchFamily="50" charset="-127"/>
            </a:endParaRPr>
          </a:p>
          <a:p>
            <a:r>
              <a:rPr lang="en-US" altLang="en-US" sz="1600" b="1" dirty="0">
                <a:solidFill>
                  <a:srgbClr val="002060"/>
                </a:solidFill>
              </a:rPr>
              <a:t>A line chart is the </a:t>
            </a:r>
          </a:p>
          <a:p>
            <a:r>
              <a:rPr lang="en-US" altLang="en-US" sz="1600" b="1" dirty="0">
                <a:solidFill>
                  <a:srgbClr val="002060"/>
                </a:solidFill>
              </a:rPr>
              <a:t>most basic type of stock </a:t>
            </a:r>
          </a:p>
          <a:p>
            <a:r>
              <a:rPr lang="en-US" altLang="en-US" sz="1600" b="1" dirty="0">
                <a:solidFill>
                  <a:srgbClr val="002060"/>
                </a:solidFill>
              </a:rPr>
              <a:t>chart that tracks the </a:t>
            </a:r>
          </a:p>
          <a:p>
            <a:r>
              <a:rPr lang="en-US" altLang="en-US" sz="1600" b="1" dirty="0">
                <a:solidFill>
                  <a:srgbClr val="002060"/>
                </a:solidFill>
              </a:rPr>
              <a:t>closing price of a stock </a:t>
            </a:r>
          </a:p>
          <a:p>
            <a:r>
              <a:rPr lang="en-US" altLang="en-US" sz="1600" b="1" dirty="0">
                <a:solidFill>
                  <a:srgbClr val="002060"/>
                </a:solidFill>
              </a:rPr>
              <a:t>over time</a:t>
            </a:r>
            <a:endParaRPr lang="mr-IN" altLang="en-US" sz="1600" b="1" dirty="0">
              <a:solidFill>
                <a:srgbClr val="002060"/>
              </a:solidFill>
            </a:endParaRPr>
          </a:p>
        </p:txBody>
      </p:sp>
    </p:spTree>
    <p:extLst>
      <p:ext uri="{BB962C8B-B14F-4D97-AF65-F5344CB8AC3E}">
        <p14:creationId xmlns:p14="http://schemas.microsoft.com/office/powerpoint/2010/main" val="157135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6407B-13BF-451E-A1C4-D3AF08AE1CDD}"/>
              </a:ext>
            </a:extLst>
          </p:cNvPr>
          <p:cNvSpPr>
            <a:spLocks noGrp="1"/>
          </p:cNvSpPr>
          <p:nvPr>
            <p:ph type="title"/>
          </p:nvPr>
        </p:nvSpPr>
        <p:spPr>
          <a:xfrm>
            <a:off x="179512" y="39804"/>
            <a:ext cx="8064896" cy="796908"/>
          </a:xfrm>
        </p:spPr>
        <p:txBody>
          <a:bodyPr>
            <a:normAutofit fontScale="90000"/>
          </a:bodyPr>
          <a:lstStyle/>
          <a:p>
            <a:r>
              <a:rPr lang="en-US" altLang="en-US" b="0" dirty="0">
                <a:effectLst/>
              </a:rPr>
              <a:t>Calculated to Identify the Trend Direction of a Stock by using MA</a:t>
            </a:r>
            <a:endParaRPr lang="mr-IN" dirty="0"/>
          </a:p>
        </p:txBody>
      </p:sp>
      <p:sp>
        <p:nvSpPr>
          <p:cNvPr id="6" name="Content Placeholder 1">
            <a:extLst>
              <a:ext uri="{FF2B5EF4-FFF2-40B4-BE49-F238E27FC236}">
                <a16:creationId xmlns:a16="http://schemas.microsoft.com/office/drawing/2014/main" id="{9FE7C382-7C67-4BDB-9992-DF88A67D82EE}"/>
              </a:ext>
            </a:extLst>
          </p:cNvPr>
          <p:cNvSpPr txBox="1">
            <a:spLocks/>
          </p:cNvSpPr>
          <p:nvPr/>
        </p:nvSpPr>
        <p:spPr>
          <a:xfrm>
            <a:off x="6465294" y="1110970"/>
            <a:ext cx="2633882" cy="4608512"/>
          </a:xfrm>
          <a:prstGeom prst="rect">
            <a:avLst/>
          </a:prstGeom>
        </p:spPr>
        <p:txBody>
          <a:bodyPr vert="horz" lIns="91440" tIns="45720" rIns="91440" bIns="45720" rtlCol="0">
            <a:normAutofit lnSpcReduction="1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C000"/>
              </a:buClr>
              <a:buFont typeface="Wingdings" panose="05000000000000000000" pitchFamily="2" charset="2"/>
              <a:buChar char="ü"/>
            </a:pPr>
            <a:r>
              <a:rPr lang="en-US" altLang="en-US" b="1" i="0" dirty="0">
                <a:solidFill>
                  <a:srgbClr val="002060"/>
                </a:solidFill>
                <a:latin typeface="+mn-lt"/>
                <a:ea typeface="+mn-ea"/>
              </a:rPr>
              <a:t>A moving average (MA) is a stock indicator                 commonly used in               technical analysis.</a:t>
            </a:r>
          </a:p>
          <a:p>
            <a:pPr>
              <a:buClr>
                <a:srgbClr val="FFC000"/>
              </a:buClr>
              <a:buFont typeface="Wingdings" panose="05000000000000000000" pitchFamily="2" charset="2"/>
              <a:buChar char="ü"/>
            </a:pPr>
            <a:endParaRPr lang="en-US" altLang="en-US" b="1" i="0" dirty="0">
              <a:solidFill>
                <a:srgbClr val="002060"/>
              </a:solidFill>
              <a:latin typeface="+mn-lt"/>
              <a:ea typeface="+mn-ea"/>
            </a:endParaRPr>
          </a:p>
          <a:p>
            <a:pPr>
              <a:buClr>
                <a:srgbClr val="FFC000"/>
              </a:buClr>
              <a:buFont typeface="Wingdings" panose="05000000000000000000" pitchFamily="2" charset="2"/>
              <a:buChar char="ü"/>
            </a:pPr>
            <a:r>
              <a:rPr lang="en-US" altLang="en-US" b="1" i="0" dirty="0">
                <a:solidFill>
                  <a:srgbClr val="002060"/>
                </a:solidFill>
                <a:latin typeface="+mn-lt"/>
                <a:ea typeface="+mn-ea"/>
              </a:rPr>
              <a:t>The moving average helps to level the price data       over a specified period  by creating a constantly         updated average price.</a:t>
            </a:r>
          </a:p>
          <a:p>
            <a:pPr>
              <a:buClr>
                <a:srgbClr val="FFC000"/>
              </a:buClr>
              <a:buFont typeface="Wingdings" panose="05000000000000000000" pitchFamily="2" charset="2"/>
              <a:buChar char="ü"/>
            </a:pPr>
            <a:endParaRPr lang="en-US" altLang="en-US" b="1" i="0" dirty="0">
              <a:solidFill>
                <a:srgbClr val="002060"/>
              </a:solidFill>
              <a:latin typeface="+mn-lt"/>
              <a:ea typeface="+mn-ea"/>
            </a:endParaRPr>
          </a:p>
          <a:p>
            <a:pPr>
              <a:buClr>
                <a:srgbClr val="FFC000"/>
              </a:buClr>
              <a:buFont typeface="Wingdings" panose="05000000000000000000" pitchFamily="2" charset="2"/>
              <a:buChar char="ü"/>
            </a:pPr>
            <a:r>
              <a:rPr lang="en-US" altLang="en-US" b="1" i="0" dirty="0">
                <a:solidFill>
                  <a:srgbClr val="002060"/>
                </a:solidFill>
                <a:latin typeface="+mn-lt"/>
                <a:ea typeface="+mn-ea"/>
              </a:rPr>
              <a:t>A simple moving average  (SMA) is a calculation        that takes the                           arithmetic mean of a              given set of prices over a  specific number of days      in the past.</a:t>
            </a:r>
          </a:p>
          <a:p>
            <a:pPr>
              <a:buClr>
                <a:srgbClr val="FFC000"/>
              </a:buClr>
              <a:buFont typeface="Wingdings" panose="05000000000000000000" pitchFamily="2" charset="2"/>
              <a:buChar char="ü"/>
            </a:pPr>
            <a:endParaRPr lang="mr-IN" dirty="0"/>
          </a:p>
        </p:txBody>
      </p:sp>
      <p:pic>
        <p:nvPicPr>
          <p:cNvPr id="10" name="Picture 9">
            <a:extLst>
              <a:ext uri="{FF2B5EF4-FFF2-40B4-BE49-F238E27FC236}">
                <a16:creationId xmlns:a16="http://schemas.microsoft.com/office/drawing/2014/main" id="{72E7A4D5-D6D2-4B9B-AAAE-B9F095C09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02" y="1138518"/>
            <a:ext cx="6297361" cy="3713921"/>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14023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C3438-8F9D-4593-8E84-128521CF1371}"/>
              </a:ext>
            </a:extLst>
          </p:cNvPr>
          <p:cNvSpPr>
            <a:spLocks noGrp="1"/>
          </p:cNvSpPr>
          <p:nvPr>
            <p:ph type="title"/>
          </p:nvPr>
        </p:nvSpPr>
        <p:spPr/>
        <p:txBody>
          <a:bodyPr>
            <a:normAutofit/>
          </a:bodyPr>
          <a:lstStyle/>
          <a:p>
            <a:r>
              <a:rPr lang="en-US" dirty="0"/>
              <a:t>Daily Returns of  the Stock</a:t>
            </a:r>
            <a:endParaRPr lang="mr-IN" dirty="0"/>
          </a:p>
        </p:txBody>
      </p:sp>
      <p:pic>
        <p:nvPicPr>
          <p:cNvPr id="11" name="Picture 10">
            <a:extLst>
              <a:ext uri="{FF2B5EF4-FFF2-40B4-BE49-F238E27FC236}">
                <a16:creationId xmlns:a16="http://schemas.microsoft.com/office/drawing/2014/main" id="{3494FB84-3FD6-40DF-9A57-96691CB5A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93" y="1268760"/>
            <a:ext cx="4928357" cy="2960838"/>
          </a:xfrm>
          <a:prstGeom prst="rect">
            <a:avLst/>
          </a:prstGeom>
        </p:spPr>
      </p:pic>
      <p:sp>
        <p:nvSpPr>
          <p:cNvPr id="13" name="TextBox 12">
            <a:extLst>
              <a:ext uri="{FF2B5EF4-FFF2-40B4-BE49-F238E27FC236}">
                <a16:creationId xmlns:a16="http://schemas.microsoft.com/office/drawing/2014/main" id="{CECD55D3-6F9F-4054-958F-19CDA1A01A53}"/>
              </a:ext>
            </a:extLst>
          </p:cNvPr>
          <p:cNvSpPr txBox="1"/>
          <p:nvPr/>
        </p:nvSpPr>
        <p:spPr>
          <a:xfrm>
            <a:off x="5292080" y="2060848"/>
            <a:ext cx="3672408" cy="1815882"/>
          </a:xfrm>
          <a:prstGeom prst="rect">
            <a:avLst/>
          </a:prstGeom>
          <a:noFill/>
        </p:spPr>
        <p:txBody>
          <a:bodyPr wrap="square" rtlCol="0">
            <a:spAutoFit/>
          </a:bodyPr>
          <a:lstStyle/>
          <a:p>
            <a:r>
              <a:rPr lang="en-US" altLang="en-US" sz="1600" b="1" dirty="0">
                <a:solidFill>
                  <a:srgbClr val="002060"/>
                </a:solidFill>
              </a:rPr>
              <a:t>Now that we've done some baseline </a:t>
            </a:r>
          </a:p>
          <a:p>
            <a:r>
              <a:rPr lang="en-US" altLang="en-US" sz="1600" b="1" dirty="0">
                <a:solidFill>
                  <a:srgbClr val="002060"/>
                </a:solidFill>
              </a:rPr>
              <a:t>analysis, let's go ahead and dive a </a:t>
            </a:r>
          </a:p>
          <a:p>
            <a:r>
              <a:rPr lang="en-US" altLang="en-US" sz="1600" b="1" dirty="0">
                <a:solidFill>
                  <a:srgbClr val="002060"/>
                </a:solidFill>
              </a:rPr>
              <a:t>little deeper. We're now going to </a:t>
            </a:r>
          </a:p>
          <a:p>
            <a:r>
              <a:rPr lang="en-US" altLang="en-US" sz="1600" b="1" dirty="0">
                <a:solidFill>
                  <a:srgbClr val="002060"/>
                </a:solidFill>
              </a:rPr>
              <a:t>analyze the risk of the stock. In order to do so we'll need to take a closer </a:t>
            </a:r>
          </a:p>
          <a:p>
            <a:r>
              <a:rPr lang="en-US" altLang="en-US" sz="1600" b="1" dirty="0">
                <a:solidFill>
                  <a:srgbClr val="002060"/>
                </a:solidFill>
              </a:rPr>
              <a:t>look at the daily changes of the stock, and not just its absolute value</a:t>
            </a:r>
            <a:endParaRPr lang="mr-IN" altLang="en-US" sz="1600" b="1" dirty="0">
              <a:solidFill>
                <a:srgbClr val="002060"/>
              </a:solidFill>
            </a:endParaRPr>
          </a:p>
        </p:txBody>
      </p:sp>
    </p:spTree>
    <p:extLst>
      <p:ext uri="{BB962C8B-B14F-4D97-AF65-F5344CB8AC3E}">
        <p14:creationId xmlns:p14="http://schemas.microsoft.com/office/powerpoint/2010/main" val="333789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9DA797-F48A-4A01-BFA9-D405CD7266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059584"/>
            <a:ext cx="5256584" cy="4312156"/>
          </a:xfrm>
          <a:prstGeom prst="rect">
            <a:avLst/>
          </a:prstGeom>
          <a:ln w="38100" cap="sq">
            <a:solidFill>
              <a:schemeClr val="bg1">
                <a:lumMod val="85000"/>
              </a:schemeClr>
            </a:solidFill>
            <a:prstDash val="solid"/>
            <a:miter lim="800000"/>
          </a:ln>
          <a:effectLst/>
        </p:spPr>
      </p:pic>
      <p:sp>
        <p:nvSpPr>
          <p:cNvPr id="3" name="Title 2">
            <a:extLst>
              <a:ext uri="{FF2B5EF4-FFF2-40B4-BE49-F238E27FC236}">
                <a16:creationId xmlns:a16="http://schemas.microsoft.com/office/drawing/2014/main" id="{80E606A8-D19E-4370-A64F-929C1E997B4A}"/>
              </a:ext>
            </a:extLst>
          </p:cNvPr>
          <p:cNvSpPr>
            <a:spLocks noGrp="1"/>
          </p:cNvSpPr>
          <p:nvPr>
            <p:ph type="title"/>
          </p:nvPr>
        </p:nvSpPr>
        <p:spPr/>
        <p:txBody>
          <a:bodyPr/>
          <a:lstStyle/>
          <a:p>
            <a:r>
              <a:rPr lang="en-US" dirty="0"/>
              <a:t>Kurtosis Value</a:t>
            </a:r>
            <a:endParaRPr lang="mr-IN" dirty="0"/>
          </a:p>
        </p:txBody>
      </p:sp>
      <p:sp>
        <p:nvSpPr>
          <p:cNvPr id="6" name="TextBox 5">
            <a:extLst>
              <a:ext uri="{FF2B5EF4-FFF2-40B4-BE49-F238E27FC236}">
                <a16:creationId xmlns:a16="http://schemas.microsoft.com/office/drawing/2014/main" id="{018A7269-1F5C-42DC-ACF0-765F7637E1A4}"/>
              </a:ext>
            </a:extLst>
          </p:cNvPr>
          <p:cNvSpPr txBox="1"/>
          <p:nvPr/>
        </p:nvSpPr>
        <p:spPr>
          <a:xfrm>
            <a:off x="5940152" y="1184715"/>
            <a:ext cx="3024336" cy="1815882"/>
          </a:xfrm>
          <a:prstGeom prst="rect">
            <a:avLst/>
          </a:prstGeom>
          <a:noFill/>
        </p:spPr>
        <p:txBody>
          <a:bodyPr wrap="square" rtlCol="0">
            <a:spAutoFit/>
          </a:bodyPr>
          <a:lstStyle/>
          <a:p>
            <a:r>
              <a:rPr lang="en-US" sz="1600" b="1" dirty="0">
                <a:solidFill>
                  <a:srgbClr val="002060"/>
                </a:solidFill>
              </a:rPr>
              <a:t>Kurtosis is a statistical measure that defines how heavily the tails of a    distribution differ from the tails of a normal distribution. In other               words kurtosis identifies whether    the tails of a given distribution            contain extreme values</a:t>
            </a:r>
            <a:endParaRPr lang="mr-IN" sz="1600" b="1" dirty="0">
              <a:solidFill>
                <a:srgbClr val="002060"/>
              </a:solidFill>
            </a:endParaRPr>
          </a:p>
        </p:txBody>
      </p:sp>
      <p:pic>
        <p:nvPicPr>
          <p:cNvPr id="8" name="Picture 7">
            <a:extLst>
              <a:ext uri="{FF2B5EF4-FFF2-40B4-BE49-F238E27FC236}">
                <a16:creationId xmlns:a16="http://schemas.microsoft.com/office/drawing/2014/main" id="{8F17213C-DE98-432C-B705-1C13FE9BD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5574934"/>
            <a:ext cx="6271803" cy="1127858"/>
          </a:xfrm>
          <a:prstGeom prst="rect">
            <a:avLst/>
          </a:prstGeom>
          <a:ln w="38100" cap="sq">
            <a:solidFill>
              <a:schemeClr val="bg1">
                <a:lumMod val="85000"/>
              </a:schemeClr>
            </a:solidFill>
            <a:prstDash val="solid"/>
            <a:miter lim="800000"/>
          </a:ln>
          <a:effectLst/>
        </p:spPr>
      </p:pic>
      <p:sp>
        <p:nvSpPr>
          <p:cNvPr id="9" name="TextBox 8">
            <a:extLst>
              <a:ext uri="{FF2B5EF4-FFF2-40B4-BE49-F238E27FC236}">
                <a16:creationId xmlns:a16="http://schemas.microsoft.com/office/drawing/2014/main" id="{E6560C93-FE5B-4D92-BDE6-3CE74CC39F9A}"/>
              </a:ext>
            </a:extLst>
          </p:cNvPr>
          <p:cNvSpPr txBox="1"/>
          <p:nvPr/>
        </p:nvSpPr>
        <p:spPr>
          <a:xfrm>
            <a:off x="6012160" y="4743937"/>
            <a:ext cx="3024336" cy="830997"/>
          </a:xfrm>
          <a:prstGeom prst="rect">
            <a:avLst/>
          </a:prstGeom>
          <a:noFill/>
        </p:spPr>
        <p:txBody>
          <a:bodyPr wrap="square" rtlCol="0">
            <a:spAutoFit/>
          </a:bodyPr>
          <a:lstStyle/>
          <a:p>
            <a:r>
              <a:rPr lang="en-US" sz="1600" b="1" dirty="0">
                <a:solidFill>
                  <a:srgbClr val="002060"/>
                </a:solidFill>
              </a:rPr>
              <a:t>The above graph and the positive    kurtosis value indicate that getting extreme daily return values is rare.</a:t>
            </a:r>
            <a:endParaRPr lang="mr-IN" sz="1600" b="1" dirty="0">
              <a:solidFill>
                <a:srgbClr val="002060"/>
              </a:solidFill>
            </a:endParaRPr>
          </a:p>
        </p:txBody>
      </p:sp>
    </p:spTree>
    <p:extLst>
      <p:ext uri="{BB962C8B-B14F-4D97-AF65-F5344CB8AC3E}">
        <p14:creationId xmlns:p14="http://schemas.microsoft.com/office/powerpoint/2010/main" val="401375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FB81F-13E1-4032-B868-C72975AE3844}"/>
              </a:ext>
            </a:extLst>
          </p:cNvPr>
          <p:cNvSpPr>
            <a:spLocks noGrp="1"/>
          </p:cNvSpPr>
          <p:nvPr>
            <p:ph type="title"/>
          </p:nvPr>
        </p:nvSpPr>
        <p:spPr>
          <a:xfrm>
            <a:off x="251520" y="959238"/>
            <a:ext cx="7920880" cy="796908"/>
          </a:xfrm>
        </p:spPr>
        <p:txBody>
          <a:bodyPr>
            <a:normAutofit/>
          </a:bodyPr>
          <a:lstStyle/>
          <a:p>
            <a:r>
              <a:rPr lang="en-US" altLang="en-US" sz="1600" dirty="0">
                <a:solidFill>
                  <a:srgbClr val="002060"/>
                </a:solidFill>
                <a:latin typeface="+mn-lt"/>
                <a:ea typeface="+mn-ea"/>
                <a:cs typeface="+mn-cs"/>
              </a:rPr>
              <a:t>What was the correlation between different stocks closing price</a:t>
            </a:r>
            <a:endParaRPr lang="mr-IN" sz="1600" dirty="0">
              <a:solidFill>
                <a:srgbClr val="002060"/>
              </a:solidFill>
              <a:latin typeface="+mn-lt"/>
              <a:ea typeface="+mn-ea"/>
              <a:cs typeface="+mn-cs"/>
            </a:endParaRPr>
          </a:p>
        </p:txBody>
      </p:sp>
      <p:pic>
        <p:nvPicPr>
          <p:cNvPr id="5" name="Picture 4">
            <a:extLst>
              <a:ext uri="{FF2B5EF4-FFF2-40B4-BE49-F238E27FC236}">
                <a16:creationId xmlns:a16="http://schemas.microsoft.com/office/drawing/2014/main" id="{5AC4C162-FD86-480D-BFF8-BFB2E7287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700808"/>
            <a:ext cx="3734124" cy="2254888"/>
          </a:xfrm>
          <a:prstGeom prst="rect">
            <a:avLst/>
          </a:prstGeom>
          <a:ln w="38100" cap="sq">
            <a:solidFill>
              <a:schemeClr val="bg1">
                <a:lumMod val="85000"/>
              </a:schemeClr>
            </a:solidFill>
            <a:prstDash val="solid"/>
            <a:miter lim="800000"/>
          </a:ln>
          <a:effectLst/>
        </p:spPr>
      </p:pic>
      <p:pic>
        <p:nvPicPr>
          <p:cNvPr id="9" name="Picture 8">
            <a:extLst>
              <a:ext uri="{FF2B5EF4-FFF2-40B4-BE49-F238E27FC236}">
                <a16:creationId xmlns:a16="http://schemas.microsoft.com/office/drawing/2014/main" id="{AA37F0E4-A248-4D7B-A344-E35D88BFA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4347849"/>
            <a:ext cx="4968552" cy="2194750"/>
          </a:xfrm>
          <a:prstGeom prst="rect">
            <a:avLst/>
          </a:prstGeom>
          <a:ln w="38100" cap="sq">
            <a:solidFill>
              <a:schemeClr val="bg1">
                <a:lumMod val="85000"/>
              </a:schemeClr>
            </a:solidFill>
            <a:prstDash val="solid"/>
            <a:miter lim="800000"/>
          </a:ln>
          <a:effectLst/>
        </p:spPr>
      </p:pic>
      <p:sp>
        <p:nvSpPr>
          <p:cNvPr id="2" name="TextBox 1">
            <a:extLst>
              <a:ext uri="{FF2B5EF4-FFF2-40B4-BE49-F238E27FC236}">
                <a16:creationId xmlns:a16="http://schemas.microsoft.com/office/drawing/2014/main" id="{C8F71AAA-1E8E-439D-AEA5-B14F17EE9E48}"/>
              </a:ext>
            </a:extLst>
          </p:cNvPr>
          <p:cNvSpPr txBox="1"/>
          <p:nvPr/>
        </p:nvSpPr>
        <p:spPr>
          <a:xfrm>
            <a:off x="323528" y="188640"/>
            <a:ext cx="5040560" cy="477054"/>
          </a:xfrm>
          <a:prstGeom prst="rect">
            <a:avLst/>
          </a:prstGeom>
          <a:noFill/>
        </p:spPr>
        <p:txBody>
          <a:bodyPr wrap="square" rtlCol="0">
            <a:spAutoFit/>
          </a:bodyPr>
          <a:lstStyle/>
          <a:p>
            <a:r>
              <a:rPr lang="en-US" altLang="en-US" sz="2500" b="1" dirty="0">
                <a:solidFill>
                  <a:schemeClr val="bg1"/>
                </a:solidFill>
                <a:effectLst>
                  <a:outerShdw blurRad="63500" algn="ctr" rotWithShape="0">
                    <a:prstClr val="black">
                      <a:alpha val="13000"/>
                    </a:prstClr>
                  </a:outerShdw>
                </a:effectLst>
                <a:latin typeface="+mj-lt"/>
                <a:ea typeface="맑은 고딕" pitchFamily="50" charset="-127"/>
                <a:cs typeface="+mj-cs"/>
              </a:rPr>
              <a:t>Close and </a:t>
            </a:r>
            <a:r>
              <a:rPr lang="en-US" altLang="en-US" sz="2500" b="1">
                <a:solidFill>
                  <a:schemeClr val="bg1"/>
                </a:solidFill>
                <a:effectLst>
                  <a:outerShdw blurRad="63500" algn="ctr" rotWithShape="0">
                    <a:prstClr val="black">
                      <a:alpha val="13000"/>
                    </a:prstClr>
                  </a:outerShdw>
                </a:effectLst>
                <a:latin typeface="+mj-lt"/>
                <a:ea typeface="맑은 고딕" pitchFamily="50" charset="-127"/>
                <a:cs typeface="+mj-cs"/>
              </a:rPr>
              <a:t>Daily Returns  </a:t>
            </a:r>
            <a:endParaRPr lang="mr-IN" altLang="en-US" sz="2500" b="1" dirty="0">
              <a:solidFill>
                <a:schemeClr val="bg1"/>
              </a:solidFill>
              <a:effectLst>
                <a:outerShdw blurRad="63500" algn="ctr" rotWithShape="0">
                  <a:prstClr val="black">
                    <a:alpha val="13000"/>
                  </a:prstClr>
                </a:outerShdw>
              </a:effectLst>
              <a:latin typeface="+mj-lt"/>
              <a:ea typeface="맑은 고딕" pitchFamily="50" charset="-127"/>
              <a:cs typeface="+mj-cs"/>
            </a:endParaRPr>
          </a:p>
        </p:txBody>
      </p:sp>
    </p:spTree>
    <p:extLst>
      <p:ext uri="{BB962C8B-B14F-4D97-AF65-F5344CB8AC3E}">
        <p14:creationId xmlns:p14="http://schemas.microsoft.com/office/powerpoint/2010/main" val="236366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55E9F1-DF1D-43E2-B68B-5DB4E3FAD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268760"/>
            <a:ext cx="8402637" cy="3719531"/>
          </a:xfrm>
          <a:prstGeom prst="rect">
            <a:avLst/>
          </a:prstGeom>
          <a:ln w="38100" cap="sq">
            <a:solidFill>
              <a:schemeClr val="bg1">
                <a:lumMod val="85000"/>
              </a:schemeClr>
            </a:solidFill>
            <a:prstDash val="solid"/>
            <a:miter lim="800000"/>
          </a:ln>
          <a:effectLst/>
        </p:spPr>
      </p:pic>
      <p:sp>
        <p:nvSpPr>
          <p:cNvPr id="3" name="Title 2">
            <a:extLst>
              <a:ext uri="{FF2B5EF4-FFF2-40B4-BE49-F238E27FC236}">
                <a16:creationId xmlns:a16="http://schemas.microsoft.com/office/drawing/2014/main" id="{A1DB87A3-B564-476E-BB46-5DC8B677B714}"/>
              </a:ext>
            </a:extLst>
          </p:cNvPr>
          <p:cNvSpPr>
            <a:spLocks noGrp="1"/>
          </p:cNvSpPr>
          <p:nvPr>
            <p:ph type="title"/>
          </p:nvPr>
        </p:nvSpPr>
        <p:spPr>
          <a:xfrm>
            <a:off x="251520" y="74955"/>
            <a:ext cx="8784976" cy="796908"/>
          </a:xfrm>
        </p:spPr>
        <p:txBody>
          <a:bodyPr>
            <a:normAutofit fontScale="90000"/>
          </a:bodyPr>
          <a:lstStyle/>
          <a:p>
            <a:br>
              <a:rPr lang="en-US" altLang="en-US" dirty="0">
                <a:effectLst/>
              </a:rPr>
            </a:br>
            <a:r>
              <a:rPr lang="en-US" altLang="en-US" dirty="0">
                <a:effectLst/>
              </a:rPr>
              <a:t>Risk by Investing in a Particular Stock</a:t>
            </a:r>
            <a:br>
              <a:rPr lang="en-US" altLang="en-US" dirty="0">
                <a:effectLst/>
              </a:rPr>
            </a:br>
            <a:endParaRPr lang="mr-IN" dirty="0"/>
          </a:p>
        </p:txBody>
      </p:sp>
      <p:sp>
        <p:nvSpPr>
          <p:cNvPr id="6" name="TextBox 5">
            <a:extLst>
              <a:ext uri="{FF2B5EF4-FFF2-40B4-BE49-F238E27FC236}">
                <a16:creationId xmlns:a16="http://schemas.microsoft.com/office/drawing/2014/main" id="{1F533E76-C049-406E-8053-FD1D17ACADE2}"/>
              </a:ext>
            </a:extLst>
          </p:cNvPr>
          <p:cNvSpPr txBox="1"/>
          <p:nvPr/>
        </p:nvSpPr>
        <p:spPr>
          <a:xfrm>
            <a:off x="179512" y="5173741"/>
            <a:ext cx="8784976" cy="830997"/>
          </a:xfrm>
          <a:prstGeom prst="rect">
            <a:avLst/>
          </a:prstGeom>
          <a:noFill/>
        </p:spPr>
        <p:txBody>
          <a:bodyPr wrap="square" rtlCol="0">
            <a:spAutoFit/>
          </a:bodyPr>
          <a:lstStyle/>
          <a:p>
            <a:r>
              <a:rPr lang="en-US" sz="1600" b="1" dirty="0">
                <a:solidFill>
                  <a:srgbClr val="002060"/>
                </a:solidFill>
              </a:rPr>
              <a:t>There are many ways we can quantify risk, one of the most basic ways using the information we've gathered on daily percentage returns is by comparing the expected return with the standard deviation of the daily      returns.</a:t>
            </a:r>
            <a:endParaRPr lang="mr-IN" sz="1600" b="1" dirty="0">
              <a:solidFill>
                <a:srgbClr val="002060"/>
              </a:solidFill>
            </a:endParaRPr>
          </a:p>
        </p:txBody>
      </p:sp>
    </p:spTree>
    <p:extLst>
      <p:ext uri="{BB962C8B-B14F-4D97-AF65-F5344CB8AC3E}">
        <p14:creationId xmlns:p14="http://schemas.microsoft.com/office/powerpoint/2010/main" val="119675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7EC34-1F61-42F6-9575-232407487B6C}"/>
              </a:ext>
            </a:extLst>
          </p:cNvPr>
          <p:cNvSpPr>
            <a:spLocks noGrp="1"/>
          </p:cNvSpPr>
          <p:nvPr>
            <p:ph type="title"/>
          </p:nvPr>
        </p:nvSpPr>
        <p:spPr/>
        <p:txBody>
          <a:bodyPr/>
          <a:lstStyle/>
          <a:p>
            <a:r>
              <a:rPr lang="en-US" dirty="0"/>
              <a:t>Model Building</a:t>
            </a:r>
            <a:endParaRPr lang="mr-IN" dirty="0"/>
          </a:p>
        </p:txBody>
      </p:sp>
      <p:pic>
        <p:nvPicPr>
          <p:cNvPr id="7" name="Picture 6">
            <a:extLst>
              <a:ext uri="{FF2B5EF4-FFF2-40B4-BE49-F238E27FC236}">
                <a16:creationId xmlns:a16="http://schemas.microsoft.com/office/drawing/2014/main" id="{783FA036-47E1-4FF2-8E2A-939E18A49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365104"/>
            <a:ext cx="4608512" cy="2304256"/>
          </a:xfrm>
          <a:prstGeom prst="rect">
            <a:avLst/>
          </a:prstGeom>
          <a:ln w="38100" cap="sq">
            <a:solidFill>
              <a:schemeClr val="bg1">
                <a:lumMod val="85000"/>
              </a:schemeClr>
            </a:solidFill>
            <a:prstDash val="solid"/>
            <a:miter lim="800000"/>
          </a:ln>
          <a:effectLst/>
        </p:spPr>
      </p:pic>
      <p:sp>
        <p:nvSpPr>
          <p:cNvPr id="8" name="TextBox 7">
            <a:extLst>
              <a:ext uri="{FF2B5EF4-FFF2-40B4-BE49-F238E27FC236}">
                <a16:creationId xmlns:a16="http://schemas.microsoft.com/office/drawing/2014/main" id="{9877985D-9114-4DDB-A207-4DC0A8C8A1D8}"/>
              </a:ext>
            </a:extLst>
          </p:cNvPr>
          <p:cNvSpPr txBox="1"/>
          <p:nvPr/>
        </p:nvSpPr>
        <p:spPr>
          <a:xfrm>
            <a:off x="4932040" y="2733823"/>
            <a:ext cx="4211960" cy="1169551"/>
          </a:xfrm>
          <a:prstGeom prst="rect">
            <a:avLst/>
          </a:prstGeom>
          <a:noFill/>
        </p:spPr>
        <p:txBody>
          <a:bodyPr wrap="square" rtlCol="0">
            <a:spAutoFit/>
          </a:bodyPr>
          <a:lstStyle/>
          <a:p>
            <a:pPr marL="285750" indent="-285750">
              <a:lnSpc>
                <a:spcPct val="150000"/>
              </a:lnSpc>
              <a:buClr>
                <a:srgbClr val="FF9C11"/>
              </a:buClr>
              <a:buFont typeface="Wingdings" panose="05000000000000000000" pitchFamily="2" charset="2"/>
              <a:buChar char="ü"/>
            </a:pPr>
            <a:r>
              <a:rPr lang="en-US" sz="1600" b="1" dirty="0">
                <a:solidFill>
                  <a:srgbClr val="002060"/>
                </a:solidFill>
              </a:rPr>
              <a:t>create a data frame with only the close column</a:t>
            </a:r>
          </a:p>
          <a:p>
            <a:pPr marL="285750" indent="-285750">
              <a:lnSpc>
                <a:spcPct val="150000"/>
              </a:lnSpc>
              <a:buClr>
                <a:srgbClr val="FF9C11"/>
              </a:buClr>
              <a:buFont typeface="Wingdings" panose="05000000000000000000" pitchFamily="2" charset="2"/>
              <a:buChar char="ü"/>
            </a:pPr>
            <a:r>
              <a:rPr lang="en-US" sz="1600" b="1" dirty="0">
                <a:solidFill>
                  <a:srgbClr val="002060"/>
                </a:solidFill>
              </a:rPr>
              <a:t>convert data frame to a NumPy array</a:t>
            </a:r>
          </a:p>
          <a:p>
            <a:pPr marL="285750" indent="-285750">
              <a:lnSpc>
                <a:spcPct val="150000"/>
              </a:lnSpc>
              <a:buClr>
                <a:srgbClr val="FF9C11"/>
              </a:buClr>
              <a:buFont typeface="Wingdings" panose="05000000000000000000" pitchFamily="2" charset="2"/>
              <a:buChar char="ü"/>
            </a:pPr>
            <a:r>
              <a:rPr lang="en-US" sz="1600" b="1" dirty="0">
                <a:solidFill>
                  <a:srgbClr val="002060"/>
                </a:solidFill>
              </a:rPr>
              <a:t>80% of data given to train the model</a:t>
            </a:r>
            <a:endParaRPr lang="mr-IN" sz="1600" b="1" dirty="0">
              <a:solidFill>
                <a:srgbClr val="002060"/>
              </a:solidFill>
            </a:endParaRPr>
          </a:p>
        </p:txBody>
      </p:sp>
      <p:pic>
        <p:nvPicPr>
          <p:cNvPr id="12" name="Content Placeholder 11">
            <a:extLst>
              <a:ext uri="{FF2B5EF4-FFF2-40B4-BE49-F238E27FC236}">
                <a16:creationId xmlns:a16="http://schemas.microsoft.com/office/drawing/2014/main" id="{62FDBD4B-9784-4558-A885-3F13A1C484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902" y="1207337"/>
            <a:ext cx="4611013" cy="1296144"/>
          </a:xfrm>
          <a:prstGeom prst="rect">
            <a:avLst/>
          </a:prstGeom>
          <a:ln w="38100" cap="sq">
            <a:solidFill>
              <a:schemeClr val="bg1">
                <a:lumMod val="85000"/>
              </a:schemeClr>
            </a:solidFill>
            <a:prstDash val="solid"/>
            <a:miter lim="800000"/>
          </a:ln>
          <a:effectLst/>
        </p:spPr>
      </p:pic>
      <p:pic>
        <p:nvPicPr>
          <p:cNvPr id="14" name="Picture 13">
            <a:extLst>
              <a:ext uri="{FF2B5EF4-FFF2-40B4-BE49-F238E27FC236}">
                <a16:creationId xmlns:a16="http://schemas.microsoft.com/office/drawing/2014/main" id="{00FFBD45-F227-4E5C-8B61-E13AF02DE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643164"/>
            <a:ext cx="4608512" cy="1491598"/>
          </a:xfrm>
          <a:prstGeom prst="rect">
            <a:avLst/>
          </a:prstGeom>
          <a:ln w="38100" cap="sq">
            <a:solidFill>
              <a:schemeClr val="bg1">
                <a:lumMod val="85000"/>
              </a:schemeClr>
            </a:solidFill>
            <a:prstDash val="solid"/>
            <a:miter lim="800000"/>
          </a:ln>
          <a:effectLst/>
        </p:spPr>
      </p:pic>
      <p:sp>
        <p:nvSpPr>
          <p:cNvPr id="15" name="TextBox 14">
            <a:extLst>
              <a:ext uri="{FF2B5EF4-FFF2-40B4-BE49-F238E27FC236}">
                <a16:creationId xmlns:a16="http://schemas.microsoft.com/office/drawing/2014/main" id="{1E4AA5C6-0D2C-4A4A-AC3C-B50420941E62}"/>
              </a:ext>
            </a:extLst>
          </p:cNvPr>
          <p:cNvSpPr txBox="1"/>
          <p:nvPr/>
        </p:nvSpPr>
        <p:spPr>
          <a:xfrm>
            <a:off x="5292080" y="5133147"/>
            <a:ext cx="2448272" cy="338554"/>
          </a:xfrm>
          <a:prstGeom prst="rect">
            <a:avLst/>
          </a:prstGeom>
          <a:noFill/>
        </p:spPr>
        <p:txBody>
          <a:bodyPr wrap="square" rtlCol="0">
            <a:spAutoFit/>
          </a:bodyPr>
          <a:lstStyle/>
          <a:p>
            <a:r>
              <a:rPr lang="en-US" sz="1600" b="1" dirty="0">
                <a:solidFill>
                  <a:srgbClr val="002060"/>
                </a:solidFill>
              </a:rPr>
              <a:t>Scale the data</a:t>
            </a:r>
            <a:endParaRPr lang="mr-IN" sz="1600" b="1" dirty="0">
              <a:solidFill>
                <a:srgbClr val="002060"/>
              </a:solidFill>
            </a:endParaRPr>
          </a:p>
        </p:txBody>
      </p:sp>
    </p:spTree>
    <p:extLst>
      <p:ext uri="{BB962C8B-B14F-4D97-AF65-F5344CB8AC3E}">
        <p14:creationId xmlns:p14="http://schemas.microsoft.com/office/powerpoint/2010/main" val="77774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75D1-E1B3-4C79-97D4-87220E4E9644}"/>
              </a:ext>
            </a:extLst>
          </p:cNvPr>
          <p:cNvSpPr>
            <a:spLocks noGrp="1"/>
          </p:cNvSpPr>
          <p:nvPr>
            <p:ph type="title"/>
          </p:nvPr>
        </p:nvSpPr>
        <p:spPr>
          <a:xfrm>
            <a:off x="323528" y="165082"/>
            <a:ext cx="4104456" cy="671630"/>
          </a:xfrm>
        </p:spPr>
        <p:txBody>
          <a:bodyPr/>
          <a:lstStyle/>
          <a:p>
            <a:r>
              <a:rPr lang="en-US" dirty="0"/>
              <a:t>Train &amp; Split Data</a:t>
            </a:r>
            <a:endParaRPr lang="mr-IN" dirty="0"/>
          </a:p>
        </p:txBody>
      </p:sp>
      <p:pic>
        <p:nvPicPr>
          <p:cNvPr id="13" name="Picture 12">
            <a:extLst>
              <a:ext uri="{FF2B5EF4-FFF2-40B4-BE49-F238E27FC236}">
                <a16:creationId xmlns:a16="http://schemas.microsoft.com/office/drawing/2014/main" id="{4B27B90C-4671-4400-8A7D-5F7D2ACEE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340768"/>
            <a:ext cx="5235394" cy="4351397"/>
          </a:xfrm>
          <a:prstGeom prst="rect">
            <a:avLst/>
          </a:prstGeom>
          <a:ln w="38100" cap="sq">
            <a:solidFill>
              <a:schemeClr val="bg1">
                <a:lumMod val="85000"/>
              </a:schemeClr>
            </a:solidFill>
            <a:prstDash val="solid"/>
            <a:miter lim="800000"/>
          </a:ln>
          <a:effectLst/>
        </p:spPr>
      </p:pic>
      <p:sp>
        <p:nvSpPr>
          <p:cNvPr id="19" name="Rectangle 2">
            <a:extLst>
              <a:ext uri="{FF2B5EF4-FFF2-40B4-BE49-F238E27FC236}">
                <a16:creationId xmlns:a16="http://schemas.microsoft.com/office/drawing/2014/main" id="{45303483-F9D6-4B18-A7F5-EE9108EE2EF5}"/>
              </a:ext>
            </a:extLst>
          </p:cNvPr>
          <p:cNvSpPr>
            <a:spLocks noChangeArrowheads="1"/>
          </p:cNvSpPr>
          <p:nvPr/>
        </p:nvSpPr>
        <p:spPr bwMode="auto">
          <a:xfrm>
            <a:off x="343606" y="1434634"/>
            <a:ext cx="323479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latinLnBrk="0" hangingPunct="0">
              <a:spcBef>
                <a:spcPct val="0"/>
              </a:spcBef>
              <a:spcAft>
                <a:spcPct val="0"/>
              </a:spcAft>
            </a:pPr>
            <a:r>
              <a:rPr lang="en-IN" altLang="mr-IN" sz="1600" b="1" dirty="0">
                <a:solidFill>
                  <a:srgbClr val="002060"/>
                </a:solidFill>
              </a:rPr>
              <a:t>C</a:t>
            </a:r>
            <a:r>
              <a:rPr lang="mr-IN" altLang="mr-IN" sz="1600" b="1" dirty="0">
                <a:solidFill>
                  <a:srgbClr val="002060"/>
                </a:solidFill>
              </a:rPr>
              <a:t>reate</a:t>
            </a:r>
            <a:r>
              <a:rPr lang="en-US" altLang="mr-IN" sz="1600" b="1" dirty="0">
                <a:solidFill>
                  <a:srgbClr val="002060"/>
                </a:solidFill>
              </a:rPr>
              <a:t> </a:t>
            </a:r>
            <a:r>
              <a:rPr lang="mr-IN" altLang="mr-IN" sz="1600" b="1" dirty="0">
                <a:solidFill>
                  <a:srgbClr val="002060"/>
                </a:solidFill>
              </a:rPr>
              <a:t>scaled</a:t>
            </a:r>
            <a:r>
              <a:rPr lang="en-US" altLang="mr-IN" sz="1600" b="1" dirty="0">
                <a:solidFill>
                  <a:srgbClr val="002060"/>
                </a:solidFill>
              </a:rPr>
              <a:t> </a:t>
            </a:r>
            <a:r>
              <a:rPr lang="mr-IN" altLang="mr-IN" sz="1600" b="1" dirty="0">
                <a:solidFill>
                  <a:srgbClr val="002060"/>
                </a:solidFill>
              </a:rPr>
              <a:t>training</a:t>
            </a:r>
            <a:r>
              <a:rPr lang="en-US" altLang="mr-IN" sz="1600" b="1" dirty="0">
                <a:solidFill>
                  <a:srgbClr val="002060"/>
                </a:solidFill>
              </a:rPr>
              <a:t> </a:t>
            </a:r>
            <a:r>
              <a:rPr lang="mr-IN" altLang="mr-IN" sz="1600" b="1" dirty="0">
                <a:solidFill>
                  <a:srgbClr val="002060"/>
                </a:solidFill>
              </a:rPr>
              <a:t>data</a:t>
            </a:r>
            <a:r>
              <a:rPr lang="en-US" altLang="mr-IN" sz="1600" b="1" dirty="0">
                <a:solidFill>
                  <a:srgbClr val="002060"/>
                </a:solidFill>
              </a:rPr>
              <a:t> </a:t>
            </a:r>
            <a:r>
              <a:rPr lang="mr-IN" altLang="mr-IN" sz="1600" b="1" dirty="0">
                <a:solidFill>
                  <a:srgbClr val="002060"/>
                </a:solidFill>
              </a:rPr>
              <a:t>set</a:t>
            </a:r>
            <a:r>
              <a:rPr lang="en-US" altLang="mr-IN" sz="1600" b="1" dirty="0">
                <a:solidFill>
                  <a:srgbClr val="002060"/>
                </a:solidFill>
              </a:rPr>
              <a:t> </a:t>
            </a:r>
          </a:p>
          <a:p>
            <a:pPr eaLnBrk="0" fontAlgn="base" latinLnBrk="0" hangingPunct="0">
              <a:spcBef>
                <a:spcPct val="0"/>
              </a:spcBef>
              <a:spcAft>
                <a:spcPct val="0"/>
              </a:spcAft>
            </a:pPr>
            <a:endParaRPr lang="en-US" altLang="mr-IN" sz="1600" b="1" i="1" dirty="0">
              <a:solidFill>
                <a:srgbClr val="002060"/>
              </a:solidFill>
              <a:latin typeface="JetBrains Mono"/>
            </a:endParaRPr>
          </a:p>
          <a:p>
            <a:pPr eaLnBrk="0" fontAlgn="base" latinLnBrk="0" hangingPunct="0">
              <a:spcBef>
                <a:spcPct val="0"/>
              </a:spcBef>
              <a:spcAft>
                <a:spcPct val="0"/>
              </a:spcAft>
            </a:pPr>
            <a:r>
              <a:rPr lang="en-IN" altLang="mr-IN" sz="1600" b="1" dirty="0">
                <a:solidFill>
                  <a:srgbClr val="002060"/>
                </a:solidFill>
              </a:rPr>
              <a:t>S</a:t>
            </a:r>
            <a:r>
              <a:rPr lang="mr-IN" altLang="mr-IN" sz="1600" b="1" dirty="0">
                <a:solidFill>
                  <a:srgbClr val="002060"/>
                </a:solidFill>
              </a:rPr>
              <a:t>plit</a:t>
            </a:r>
            <a:r>
              <a:rPr lang="en-US" altLang="mr-IN" sz="1600" b="1" dirty="0">
                <a:solidFill>
                  <a:srgbClr val="002060"/>
                </a:solidFill>
              </a:rPr>
              <a:t> data </a:t>
            </a:r>
            <a:r>
              <a:rPr lang="mr-IN" altLang="mr-IN" sz="1600" b="1" dirty="0">
                <a:solidFill>
                  <a:srgbClr val="002060"/>
                </a:solidFill>
              </a:rPr>
              <a:t>into x train</a:t>
            </a:r>
            <a:r>
              <a:rPr lang="en-US" altLang="mr-IN" sz="1600" b="1" dirty="0">
                <a:solidFill>
                  <a:srgbClr val="002060"/>
                </a:solidFill>
              </a:rPr>
              <a:t> </a:t>
            </a:r>
            <a:r>
              <a:rPr lang="mr-IN" altLang="mr-IN" sz="1600" b="1" dirty="0">
                <a:solidFill>
                  <a:srgbClr val="002060"/>
                </a:solidFill>
              </a:rPr>
              <a:t>and y train </a:t>
            </a:r>
          </a:p>
          <a:p>
            <a:pPr marL="0" marR="0" lvl="0" indent="0" algn="l" defTabSz="914400" rtl="0" eaLnBrk="0" fontAlgn="base" latinLnBrk="0" hangingPunct="0">
              <a:lnSpc>
                <a:spcPct val="100000"/>
              </a:lnSpc>
              <a:spcBef>
                <a:spcPct val="0"/>
              </a:spcBef>
              <a:spcAft>
                <a:spcPct val="0"/>
              </a:spcAft>
              <a:buClrTx/>
              <a:buSzTx/>
              <a:buFontTx/>
              <a:buNone/>
              <a:tabLst/>
            </a:pPr>
            <a:r>
              <a:rPr lang="mr-IN" altLang="mr-IN" sz="1600" b="1" dirty="0">
                <a:solidFill>
                  <a:srgbClr val="002060"/>
                </a:solidFill>
              </a:rPr>
              <a:t> </a:t>
            </a:r>
            <a:endParaRPr lang="en-US" altLang="mr-IN" sz="16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mr-IN" sz="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mr-IN" altLang="mr-I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034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FA4E6-E4E8-43CA-927A-CC372F486168}"/>
              </a:ext>
            </a:extLst>
          </p:cNvPr>
          <p:cNvSpPr>
            <a:spLocks noGrp="1"/>
          </p:cNvSpPr>
          <p:nvPr>
            <p:ph type="title"/>
          </p:nvPr>
        </p:nvSpPr>
        <p:spPr>
          <a:xfrm>
            <a:off x="301256" y="171207"/>
            <a:ext cx="7661196" cy="796908"/>
          </a:xfrm>
        </p:spPr>
        <p:txBody>
          <a:bodyPr>
            <a:normAutofit fontScale="90000"/>
          </a:bodyPr>
          <a:lstStyle/>
          <a:p>
            <a:r>
              <a:rPr lang="en-US" altLang="en-US" sz="2800" dirty="0"/>
              <a:t>T</a:t>
            </a:r>
            <a:r>
              <a:rPr lang="mr-IN" altLang="en-US" sz="2800" dirty="0"/>
              <a:t>rain</a:t>
            </a:r>
            <a:r>
              <a:rPr lang="en-US" altLang="en-US" sz="2800" dirty="0"/>
              <a:t> M</a:t>
            </a:r>
            <a:r>
              <a:rPr lang="mr-IN" altLang="en-US" sz="2800" dirty="0"/>
              <a:t>odel</a:t>
            </a:r>
            <a:br>
              <a:rPr lang="mr-IN" sz="2800" dirty="0">
                <a:solidFill>
                  <a:srgbClr val="002060"/>
                </a:solidFill>
              </a:rPr>
            </a:br>
            <a:endParaRPr lang="mr-IN" dirty="0"/>
          </a:p>
        </p:txBody>
      </p:sp>
      <p:pic>
        <p:nvPicPr>
          <p:cNvPr id="11" name="Picture 10">
            <a:extLst>
              <a:ext uri="{FF2B5EF4-FFF2-40B4-BE49-F238E27FC236}">
                <a16:creationId xmlns:a16="http://schemas.microsoft.com/office/drawing/2014/main" id="{BFE9B4C0-681A-41D1-AF7C-AD277F333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77" y="1324114"/>
            <a:ext cx="5014395" cy="536837"/>
          </a:xfrm>
          <a:prstGeom prst="rect">
            <a:avLst/>
          </a:prstGeom>
          <a:ln w="38100" cap="sq">
            <a:solidFill>
              <a:schemeClr val="bg1">
                <a:lumMod val="85000"/>
              </a:schemeClr>
            </a:solidFill>
            <a:prstDash val="solid"/>
            <a:miter lim="800000"/>
          </a:ln>
          <a:effectLst/>
        </p:spPr>
      </p:pic>
      <p:pic>
        <p:nvPicPr>
          <p:cNvPr id="13" name="Picture 12">
            <a:extLst>
              <a:ext uri="{FF2B5EF4-FFF2-40B4-BE49-F238E27FC236}">
                <a16:creationId xmlns:a16="http://schemas.microsoft.com/office/drawing/2014/main" id="{890E5D39-BB30-4FB8-A34F-21C2DF33D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39" y="2658436"/>
            <a:ext cx="5014395" cy="975445"/>
          </a:xfrm>
          <a:prstGeom prst="rect">
            <a:avLst/>
          </a:prstGeom>
          <a:ln w="38100" cap="sq">
            <a:solidFill>
              <a:schemeClr val="bg1">
                <a:lumMod val="85000"/>
              </a:schemeClr>
            </a:solidFill>
            <a:prstDash val="solid"/>
            <a:miter lim="800000"/>
          </a:ln>
          <a:effectLst/>
        </p:spPr>
      </p:pic>
      <p:sp>
        <p:nvSpPr>
          <p:cNvPr id="14" name="Rectangle 13">
            <a:extLst>
              <a:ext uri="{FF2B5EF4-FFF2-40B4-BE49-F238E27FC236}">
                <a16:creationId xmlns:a16="http://schemas.microsoft.com/office/drawing/2014/main" id="{44D75E08-5A2E-4790-9A42-CEDB65952CA5}"/>
              </a:ext>
            </a:extLst>
          </p:cNvPr>
          <p:cNvSpPr/>
          <p:nvPr/>
        </p:nvSpPr>
        <p:spPr>
          <a:xfrm>
            <a:off x="5755930" y="4643636"/>
            <a:ext cx="3388070" cy="1569660"/>
          </a:xfrm>
          <a:prstGeom prst="rect">
            <a:avLst/>
          </a:prstGeom>
        </p:spPr>
        <p:txBody>
          <a:bodyPr wrap="square">
            <a:spAutoFit/>
          </a:bodyPr>
          <a:lstStyle/>
          <a:p>
            <a:pPr marL="285750" indent="-285750">
              <a:buClr>
                <a:srgbClr val="FF9C11"/>
              </a:buClr>
              <a:buFont typeface="Wingdings" panose="05000000000000000000" pitchFamily="2" charset="2"/>
              <a:buChar char="ü"/>
            </a:pPr>
            <a:r>
              <a:rPr lang="mr-IN" sz="1600" b="1" dirty="0">
                <a:solidFill>
                  <a:srgbClr val="002060"/>
                </a:solidFill>
              </a:rPr>
              <a:t>batch size</a:t>
            </a:r>
            <a:r>
              <a:rPr lang="en-US" sz="1600" b="1" dirty="0">
                <a:solidFill>
                  <a:srgbClr val="002060"/>
                </a:solidFill>
              </a:rPr>
              <a:t> is </a:t>
            </a:r>
            <a:r>
              <a:rPr lang="mr-IN" sz="1600" b="1" dirty="0">
                <a:solidFill>
                  <a:srgbClr val="002060"/>
                </a:solidFill>
              </a:rPr>
              <a:t>total no</a:t>
            </a:r>
            <a:r>
              <a:rPr lang="en-US" sz="1600" b="1" dirty="0">
                <a:solidFill>
                  <a:srgbClr val="002060"/>
                </a:solidFill>
              </a:rPr>
              <a:t>.</a:t>
            </a:r>
            <a:r>
              <a:rPr lang="mr-IN" sz="1600" b="1" dirty="0">
                <a:solidFill>
                  <a:srgbClr val="002060"/>
                </a:solidFill>
              </a:rPr>
              <a:t>of training</a:t>
            </a:r>
            <a:r>
              <a:rPr lang="en-US" sz="1600" b="1" dirty="0">
                <a:solidFill>
                  <a:srgbClr val="002060"/>
                </a:solidFill>
              </a:rPr>
              <a:t>. </a:t>
            </a:r>
            <a:r>
              <a:rPr lang="mr-IN" sz="1600" b="1" dirty="0">
                <a:solidFill>
                  <a:srgbClr val="002060"/>
                </a:solidFill>
              </a:rPr>
              <a:t> </a:t>
            </a:r>
            <a:endParaRPr lang="en-US" sz="1600" b="1" dirty="0">
              <a:solidFill>
                <a:srgbClr val="002060"/>
              </a:solidFill>
            </a:endParaRPr>
          </a:p>
          <a:p>
            <a:pPr>
              <a:buClr>
                <a:srgbClr val="FF9C11"/>
              </a:buClr>
            </a:pPr>
            <a:r>
              <a:rPr lang="en-US" sz="1600" b="1" dirty="0">
                <a:solidFill>
                  <a:srgbClr val="002060"/>
                </a:solidFill>
              </a:rPr>
              <a:t>       </a:t>
            </a:r>
            <a:r>
              <a:rPr lang="mr-IN" sz="1600" b="1" dirty="0">
                <a:solidFill>
                  <a:srgbClr val="002060"/>
                </a:solidFill>
              </a:rPr>
              <a:t>examples present in a batch</a:t>
            </a:r>
          </a:p>
          <a:p>
            <a:pPr marL="285750" indent="-285750">
              <a:buClr>
                <a:srgbClr val="FF9C11"/>
              </a:buClr>
              <a:buFont typeface="Wingdings" panose="05000000000000000000" pitchFamily="2" charset="2"/>
              <a:buChar char="ü"/>
            </a:pPr>
            <a:endParaRPr lang="en-US" sz="1600" b="1" dirty="0">
              <a:solidFill>
                <a:srgbClr val="002060"/>
              </a:solidFill>
            </a:endParaRPr>
          </a:p>
          <a:p>
            <a:pPr marL="285750" indent="-285750">
              <a:buClr>
                <a:srgbClr val="FF9C11"/>
              </a:buClr>
              <a:buFont typeface="Wingdings" panose="05000000000000000000" pitchFamily="2" charset="2"/>
              <a:buChar char="ü"/>
            </a:pPr>
            <a:r>
              <a:rPr lang="mr-IN" sz="1600" b="1" dirty="0">
                <a:solidFill>
                  <a:srgbClr val="002060"/>
                </a:solidFill>
              </a:rPr>
              <a:t>epoch is the number of </a:t>
            </a:r>
            <a:r>
              <a:rPr lang="en-US" sz="1600" b="1" dirty="0">
                <a:solidFill>
                  <a:srgbClr val="002060"/>
                </a:solidFill>
              </a:rPr>
              <a:t> </a:t>
            </a:r>
            <a:r>
              <a:rPr lang="mr-IN" sz="1600" b="1" dirty="0">
                <a:solidFill>
                  <a:srgbClr val="002060"/>
                </a:solidFill>
              </a:rPr>
              <a:t>iterations </a:t>
            </a:r>
            <a:r>
              <a:rPr lang="en-US" sz="1600" b="1" dirty="0">
                <a:solidFill>
                  <a:srgbClr val="002060"/>
                </a:solidFill>
              </a:rPr>
              <a:t> </a:t>
            </a:r>
            <a:r>
              <a:rPr lang="mr-IN" sz="1600" b="1" dirty="0">
                <a:solidFill>
                  <a:srgbClr val="002060"/>
                </a:solidFill>
              </a:rPr>
              <a:t>when a dataset is passed forward and backward in a neural</a:t>
            </a:r>
            <a:r>
              <a:rPr lang="en-US" sz="1600" b="1" dirty="0">
                <a:solidFill>
                  <a:srgbClr val="002060"/>
                </a:solidFill>
              </a:rPr>
              <a:t>  </a:t>
            </a:r>
            <a:r>
              <a:rPr lang="mr-IN" sz="1600" b="1" dirty="0">
                <a:solidFill>
                  <a:srgbClr val="002060"/>
                </a:solidFill>
              </a:rPr>
              <a:t>network</a:t>
            </a:r>
          </a:p>
        </p:txBody>
      </p:sp>
      <p:pic>
        <p:nvPicPr>
          <p:cNvPr id="16" name="Picture 15">
            <a:extLst>
              <a:ext uri="{FF2B5EF4-FFF2-40B4-BE49-F238E27FC236}">
                <a16:creationId xmlns:a16="http://schemas.microsoft.com/office/drawing/2014/main" id="{7F556471-845F-4A8E-91BF-A892D67B1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077" y="4797152"/>
            <a:ext cx="5417404" cy="975445"/>
          </a:xfrm>
          <a:prstGeom prst="rect">
            <a:avLst/>
          </a:prstGeom>
          <a:ln w="38100" cap="sq">
            <a:solidFill>
              <a:schemeClr val="bg1">
                <a:lumMod val="85000"/>
              </a:schemeClr>
            </a:solidFill>
            <a:prstDash val="solid"/>
            <a:miter lim="800000"/>
          </a:ln>
          <a:effectLst/>
        </p:spPr>
      </p:pic>
      <p:sp>
        <p:nvSpPr>
          <p:cNvPr id="17" name="TextBox 16">
            <a:extLst>
              <a:ext uri="{FF2B5EF4-FFF2-40B4-BE49-F238E27FC236}">
                <a16:creationId xmlns:a16="http://schemas.microsoft.com/office/drawing/2014/main" id="{1040B83A-10D8-48DF-B637-99BA2B282051}"/>
              </a:ext>
            </a:extLst>
          </p:cNvPr>
          <p:cNvSpPr txBox="1"/>
          <p:nvPr/>
        </p:nvSpPr>
        <p:spPr>
          <a:xfrm>
            <a:off x="5857184" y="1306423"/>
            <a:ext cx="2736304" cy="1107996"/>
          </a:xfrm>
          <a:prstGeom prst="rect">
            <a:avLst/>
          </a:prstGeom>
          <a:noFill/>
        </p:spPr>
        <p:txBody>
          <a:bodyPr wrap="square" rtlCol="0">
            <a:spAutoFit/>
          </a:bodyPr>
          <a:lstStyle/>
          <a:p>
            <a:r>
              <a:rPr lang="en-US" sz="1600" b="1" dirty="0">
                <a:solidFill>
                  <a:srgbClr val="002060"/>
                </a:solidFill>
              </a:rPr>
              <a:t>convert x_train and y_train to  NumPy arrays so that they can  be used to train LSTM model</a:t>
            </a:r>
          </a:p>
          <a:p>
            <a:endParaRPr lang="mr-IN" dirty="0"/>
          </a:p>
        </p:txBody>
      </p:sp>
      <p:sp>
        <p:nvSpPr>
          <p:cNvPr id="18" name="TextBox 17">
            <a:extLst>
              <a:ext uri="{FF2B5EF4-FFF2-40B4-BE49-F238E27FC236}">
                <a16:creationId xmlns:a16="http://schemas.microsoft.com/office/drawing/2014/main" id="{C7BF6AE7-2F46-4760-810B-D9B2CB7E1396}"/>
              </a:ext>
            </a:extLst>
          </p:cNvPr>
          <p:cNvSpPr txBox="1"/>
          <p:nvPr/>
        </p:nvSpPr>
        <p:spPr>
          <a:xfrm>
            <a:off x="5919500" y="2662238"/>
            <a:ext cx="2893913" cy="1107996"/>
          </a:xfrm>
          <a:prstGeom prst="rect">
            <a:avLst/>
          </a:prstGeom>
          <a:noFill/>
        </p:spPr>
        <p:txBody>
          <a:bodyPr wrap="square" rtlCol="0">
            <a:spAutoFit/>
          </a:bodyPr>
          <a:lstStyle/>
          <a:p>
            <a:r>
              <a:rPr lang="en-US" sz="1600" b="1" dirty="0">
                <a:solidFill>
                  <a:srgbClr val="002060"/>
                </a:solidFill>
              </a:rPr>
              <a:t>reshape the data cause currently our data is in 2d but LSTM                     requires 3d </a:t>
            </a:r>
          </a:p>
          <a:p>
            <a:endParaRPr lang="mr-IN" sz="1600" b="1" dirty="0">
              <a:solidFill>
                <a:srgbClr val="002060"/>
              </a:solidFill>
            </a:endParaRPr>
          </a:p>
        </p:txBody>
      </p:sp>
    </p:spTree>
    <p:extLst>
      <p:ext uri="{BB962C8B-B14F-4D97-AF65-F5344CB8AC3E}">
        <p14:creationId xmlns:p14="http://schemas.microsoft.com/office/powerpoint/2010/main" val="164674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912C-43AC-4CE2-B59F-4D7B943CB70D}"/>
              </a:ext>
            </a:extLst>
          </p:cNvPr>
          <p:cNvSpPr>
            <a:spLocks noGrp="1"/>
          </p:cNvSpPr>
          <p:nvPr>
            <p:ph type="title"/>
          </p:nvPr>
        </p:nvSpPr>
        <p:spPr>
          <a:xfrm>
            <a:off x="309354" y="193978"/>
            <a:ext cx="7661196" cy="796908"/>
          </a:xfrm>
        </p:spPr>
        <p:txBody>
          <a:bodyPr>
            <a:normAutofit fontScale="90000"/>
          </a:bodyPr>
          <a:lstStyle/>
          <a:p>
            <a:r>
              <a:rPr lang="en-US" altLang="en-US" sz="2800" dirty="0"/>
              <a:t>Testing Dataset</a:t>
            </a:r>
            <a:br>
              <a:rPr lang="en-US" altLang="en-US" sz="2800" i="1" dirty="0">
                <a:solidFill>
                  <a:srgbClr val="002060"/>
                </a:solidFill>
              </a:rPr>
            </a:br>
            <a:r>
              <a:rPr lang="en-US" altLang="en-US" sz="2800" i="1" dirty="0">
                <a:solidFill>
                  <a:srgbClr val="002060"/>
                </a:solidFill>
              </a:rPr>
              <a:t> </a:t>
            </a:r>
            <a:endParaRPr lang="mr-IN" dirty="0"/>
          </a:p>
        </p:txBody>
      </p:sp>
      <p:pic>
        <p:nvPicPr>
          <p:cNvPr id="7" name="Picture 6">
            <a:extLst>
              <a:ext uri="{FF2B5EF4-FFF2-40B4-BE49-F238E27FC236}">
                <a16:creationId xmlns:a16="http://schemas.microsoft.com/office/drawing/2014/main" id="{84690152-0894-4356-9B9D-39D882879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12" y="2996868"/>
            <a:ext cx="3882421" cy="535236"/>
          </a:xfrm>
          <a:prstGeom prst="rect">
            <a:avLst/>
          </a:prstGeom>
          <a:ln w="38100" cap="sq">
            <a:solidFill>
              <a:schemeClr val="bg1">
                <a:lumMod val="85000"/>
              </a:schemeClr>
            </a:solidFill>
            <a:prstDash val="solid"/>
            <a:miter lim="800000"/>
          </a:ln>
          <a:effectLst/>
        </p:spPr>
      </p:pic>
      <p:pic>
        <p:nvPicPr>
          <p:cNvPr id="9" name="Picture 8">
            <a:extLst>
              <a:ext uri="{FF2B5EF4-FFF2-40B4-BE49-F238E27FC236}">
                <a16:creationId xmlns:a16="http://schemas.microsoft.com/office/drawing/2014/main" id="{FC833597-1C7B-403C-B2A8-B419F5D42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4" y="3907739"/>
            <a:ext cx="4710976" cy="535236"/>
          </a:xfrm>
          <a:prstGeom prst="rect">
            <a:avLst/>
          </a:prstGeom>
          <a:ln w="38100" cap="sq">
            <a:solidFill>
              <a:schemeClr val="bg1">
                <a:lumMod val="85000"/>
              </a:schemeClr>
            </a:solidFill>
            <a:prstDash val="solid"/>
            <a:miter lim="800000"/>
          </a:ln>
          <a:effectLst/>
        </p:spPr>
      </p:pic>
      <p:sp>
        <p:nvSpPr>
          <p:cNvPr id="10" name="Rectangle 9">
            <a:extLst>
              <a:ext uri="{FF2B5EF4-FFF2-40B4-BE49-F238E27FC236}">
                <a16:creationId xmlns:a16="http://schemas.microsoft.com/office/drawing/2014/main" id="{6B5A7497-58B1-407F-8D53-8796FE8445F8}"/>
              </a:ext>
            </a:extLst>
          </p:cNvPr>
          <p:cNvSpPr/>
          <p:nvPr/>
        </p:nvSpPr>
        <p:spPr>
          <a:xfrm>
            <a:off x="230549" y="5301208"/>
            <a:ext cx="4195069" cy="1077218"/>
          </a:xfrm>
          <a:prstGeom prst="rect">
            <a:avLst/>
          </a:prstGeom>
        </p:spPr>
        <p:txBody>
          <a:bodyPr wrap="square">
            <a:spAutoFit/>
          </a:bodyPr>
          <a:lstStyle/>
          <a:p>
            <a:pPr marL="285750" indent="-285750">
              <a:buClr>
                <a:srgbClr val="FF9C11"/>
              </a:buClr>
              <a:buFont typeface="Wingdings" panose="05000000000000000000" pitchFamily="2" charset="2"/>
              <a:buChar char="ü"/>
            </a:pPr>
            <a:r>
              <a:rPr lang="en-IN" sz="1600" b="1" dirty="0">
                <a:solidFill>
                  <a:srgbClr val="002060"/>
                </a:solidFill>
              </a:rPr>
              <a:t>G</a:t>
            </a:r>
            <a:r>
              <a:rPr lang="mr-IN" sz="1600" b="1" dirty="0">
                <a:solidFill>
                  <a:srgbClr val="002060"/>
                </a:solidFill>
              </a:rPr>
              <a:t>et </a:t>
            </a:r>
            <a:r>
              <a:rPr lang="en-IN" sz="1600" b="1" dirty="0">
                <a:solidFill>
                  <a:srgbClr val="002060"/>
                </a:solidFill>
              </a:rPr>
              <a:t>M</a:t>
            </a:r>
            <a:r>
              <a:rPr lang="mr-IN" sz="1600" b="1" dirty="0">
                <a:solidFill>
                  <a:srgbClr val="002060"/>
                </a:solidFill>
              </a:rPr>
              <a:t>odel’s</a:t>
            </a:r>
            <a:r>
              <a:rPr lang="en-IN" sz="1600" b="1" dirty="0">
                <a:solidFill>
                  <a:srgbClr val="002060"/>
                </a:solidFill>
              </a:rPr>
              <a:t> P</a:t>
            </a:r>
            <a:r>
              <a:rPr lang="mr-IN" sz="1600" b="1" dirty="0">
                <a:solidFill>
                  <a:srgbClr val="002060"/>
                </a:solidFill>
              </a:rPr>
              <a:t>redicted </a:t>
            </a:r>
            <a:r>
              <a:rPr lang="en-IN" sz="1600" b="1" dirty="0">
                <a:solidFill>
                  <a:srgbClr val="002060"/>
                </a:solidFill>
              </a:rPr>
              <a:t>P</a:t>
            </a:r>
            <a:r>
              <a:rPr lang="mr-IN" sz="1600" b="1" dirty="0">
                <a:solidFill>
                  <a:srgbClr val="002060"/>
                </a:solidFill>
              </a:rPr>
              <a:t>rice </a:t>
            </a:r>
            <a:r>
              <a:rPr lang="en-IN" sz="1600" b="1" dirty="0">
                <a:solidFill>
                  <a:srgbClr val="002060"/>
                </a:solidFill>
              </a:rPr>
              <a:t>V</a:t>
            </a:r>
            <a:r>
              <a:rPr lang="mr-IN" sz="1600" b="1" dirty="0">
                <a:solidFill>
                  <a:srgbClr val="002060"/>
                </a:solidFill>
              </a:rPr>
              <a:t>alues</a:t>
            </a:r>
            <a:endParaRPr lang="en-US" sz="1600" b="1" dirty="0">
              <a:solidFill>
                <a:srgbClr val="002060"/>
              </a:solidFill>
            </a:endParaRPr>
          </a:p>
          <a:p>
            <a:pPr>
              <a:buClr>
                <a:srgbClr val="FF9C11"/>
              </a:buClr>
            </a:pPr>
            <a:endParaRPr lang="en-US" sz="1600" b="1" dirty="0">
              <a:solidFill>
                <a:srgbClr val="002060"/>
              </a:solidFill>
            </a:endParaRPr>
          </a:p>
          <a:p>
            <a:pPr marL="285750" indent="-285750">
              <a:buClr>
                <a:srgbClr val="FF9C11"/>
              </a:buClr>
              <a:buFont typeface="Wingdings" panose="05000000000000000000" pitchFamily="2" charset="2"/>
              <a:buChar char="ü"/>
            </a:pPr>
            <a:r>
              <a:rPr lang="en-US" sz="1600" b="1" dirty="0">
                <a:solidFill>
                  <a:srgbClr val="002060"/>
                </a:solidFill>
              </a:rPr>
              <a:t>we want predictions to be same as y_test </a:t>
            </a:r>
          </a:p>
          <a:p>
            <a:pPr>
              <a:buClr>
                <a:srgbClr val="FF9C11"/>
              </a:buClr>
            </a:pPr>
            <a:r>
              <a:rPr lang="en-US" sz="1600" b="1" dirty="0">
                <a:solidFill>
                  <a:srgbClr val="002060"/>
                </a:solidFill>
              </a:rPr>
              <a:t>      and we are predicting on the basis of x_test</a:t>
            </a:r>
            <a:endParaRPr lang="mr-IN" sz="1600" b="1" dirty="0">
              <a:solidFill>
                <a:srgbClr val="002060"/>
              </a:solidFill>
            </a:endParaRPr>
          </a:p>
        </p:txBody>
      </p:sp>
      <p:sp>
        <p:nvSpPr>
          <p:cNvPr id="13" name="TextBox 12">
            <a:extLst>
              <a:ext uri="{FF2B5EF4-FFF2-40B4-BE49-F238E27FC236}">
                <a16:creationId xmlns:a16="http://schemas.microsoft.com/office/drawing/2014/main" id="{5C64E454-AC03-4405-A950-9674098E6C02}"/>
              </a:ext>
            </a:extLst>
          </p:cNvPr>
          <p:cNvSpPr txBox="1"/>
          <p:nvPr/>
        </p:nvSpPr>
        <p:spPr>
          <a:xfrm>
            <a:off x="4446588" y="3053610"/>
            <a:ext cx="3558848" cy="338554"/>
          </a:xfrm>
          <a:prstGeom prst="rect">
            <a:avLst/>
          </a:prstGeom>
          <a:noFill/>
        </p:spPr>
        <p:txBody>
          <a:bodyPr wrap="square" rtlCol="0">
            <a:spAutoFit/>
          </a:bodyPr>
          <a:lstStyle/>
          <a:p>
            <a:r>
              <a:rPr lang="en-US" sz="1600" b="1" dirty="0">
                <a:solidFill>
                  <a:srgbClr val="002060"/>
                </a:solidFill>
              </a:rPr>
              <a:t>convert data to NumPy array</a:t>
            </a:r>
            <a:endParaRPr lang="mr-IN" sz="1600" b="1" dirty="0">
              <a:solidFill>
                <a:srgbClr val="002060"/>
              </a:solidFill>
            </a:endParaRPr>
          </a:p>
        </p:txBody>
      </p:sp>
      <p:sp>
        <p:nvSpPr>
          <p:cNvPr id="14" name="TextBox 13">
            <a:extLst>
              <a:ext uri="{FF2B5EF4-FFF2-40B4-BE49-F238E27FC236}">
                <a16:creationId xmlns:a16="http://schemas.microsoft.com/office/drawing/2014/main" id="{55FC4540-F8EA-47E4-8B4A-DD412D8156C0}"/>
              </a:ext>
            </a:extLst>
          </p:cNvPr>
          <p:cNvSpPr txBox="1"/>
          <p:nvPr/>
        </p:nvSpPr>
        <p:spPr>
          <a:xfrm>
            <a:off x="5220072" y="3851323"/>
            <a:ext cx="2281564" cy="338554"/>
          </a:xfrm>
          <a:prstGeom prst="rect">
            <a:avLst/>
          </a:prstGeom>
          <a:noFill/>
        </p:spPr>
        <p:txBody>
          <a:bodyPr wrap="square" rtlCol="0">
            <a:spAutoFit/>
          </a:bodyPr>
          <a:lstStyle/>
          <a:p>
            <a:r>
              <a:rPr lang="en-IN" sz="1600" b="1" dirty="0">
                <a:solidFill>
                  <a:srgbClr val="002060"/>
                </a:solidFill>
              </a:rPr>
              <a:t>Reshape data(2d to 3d)</a:t>
            </a:r>
          </a:p>
        </p:txBody>
      </p:sp>
      <p:sp>
        <p:nvSpPr>
          <p:cNvPr id="15" name="TextBox 14">
            <a:extLst>
              <a:ext uri="{FF2B5EF4-FFF2-40B4-BE49-F238E27FC236}">
                <a16:creationId xmlns:a16="http://schemas.microsoft.com/office/drawing/2014/main" id="{C4EBD009-0533-4724-98B2-0A1E7AA833F8}"/>
              </a:ext>
            </a:extLst>
          </p:cNvPr>
          <p:cNvSpPr txBox="1"/>
          <p:nvPr/>
        </p:nvSpPr>
        <p:spPr>
          <a:xfrm>
            <a:off x="230549" y="1118876"/>
            <a:ext cx="4374901" cy="1569660"/>
          </a:xfrm>
          <a:prstGeom prst="rect">
            <a:avLst/>
          </a:prstGeom>
          <a:noFill/>
        </p:spPr>
        <p:txBody>
          <a:bodyPr wrap="square" rtlCol="0">
            <a:spAutoFit/>
          </a:bodyPr>
          <a:lstStyle/>
          <a:p>
            <a:pPr marL="285750" indent="-285750">
              <a:buClr>
                <a:srgbClr val="FF9C11"/>
              </a:buClr>
              <a:buFont typeface="Wingdings" panose="05000000000000000000" pitchFamily="2" charset="2"/>
              <a:buChar char="ü"/>
            </a:pPr>
            <a:r>
              <a:rPr lang="en-US" altLang="en-US" sz="1600" b="1" dirty="0">
                <a:solidFill>
                  <a:srgbClr val="002060"/>
                </a:solidFill>
              </a:rPr>
              <a:t>create testing dataset</a:t>
            </a:r>
          </a:p>
          <a:p>
            <a:pPr marL="285750" indent="-285750">
              <a:buClr>
                <a:srgbClr val="FF9C11"/>
              </a:buClr>
              <a:buFont typeface="Wingdings" panose="05000000000000000000" pitchFamily="2" charset="2"/>
              <a:buChar char="ü"/>
            </a:pPr>
            <a:endParaRPr lang="en-US" altLang="en-US" sz="1600" b="1" dirty="0">
              <a:solidFill>
                <a:srgbClr val="002060"/>
              </a:solidFill>
            </a:endParaRPr>
          </a:p>
          <a:p>
            <a:pPr marL="285750" indent="-285750">
              <a:buClr>
                <a:srgbClr val="FF9C11"/>
              </a:buClr>
              <a:buFont typeface="Wingdings" panose="05000000000000000000" pitchFamily="2" charset="2"/>
              <a:buChar char="ü"/>
            </a:pPr>
            <a:r>
              <a:rPr lang="en-US" altLang="en-US" sz="1600" b="1" dirty="0">
                <a:solidFill>
                  <a:srgbClr val="002060"/>
                </a:solidFill>
              </a:rPr>
              <a:t>create a new array containing scaled values</a:t>
            </a:r>
          </a:p>
          <a:p>
            <a:pPr marL="285750" indent="-285750">
              <a:buClr>
                <a:srgbClr val="FF9C11"/>
              </a:buClr>
              <a:buFont typeface="Wingdings" panose="05000000000000000000" pitchFamily="2" charset="2"/>
              <a:buChar char="ü"/>
            </a:pPr>
            <a:endParaRPr lang="en-US" altLang="en-US" sz="1600" b="1" dirty="0">
              <a:solidFill>
                <a:srgbClr val="002060"/>
              </a:solidFill>
            </a:endParaRPr>
          </a:p>
          <a:p>
            <a:pPr marL="285750" indent="-285750">
              <a:buClr>
                <a:srgbClr val="FF9C11"/>
              </a:buClr>
              <a:buFont typeface="Wingdings" panose="05000000000000000000" pitchFamily="2" charset="2"/>
              <a:buChar char="ü"/>
            </a:pPr>
            <a:r>
              <a:rPr lang="en-US" altLang="en-US" sz="1600" b="1" dirty="0">
                <a:solidFill>
                  <a:srgbClr val="002060"/>
                </a:solidFill>
              </a:rPr>
              <a:t>create datasets x_test and y_test values to be tested upon</a:t>
            </a:r>
          </a:p>
        </p:txBody>
      </p:sp>
      <p:pic>
        <p:nvPicPr>
          <p:cNvPr id="19" name="Picture 18">
            <a:extLst>
              <a:ext uri="{FF2B5EF4-FFF2-40B4-BE49-F238E27FC236}">
                <a16:creationId xmlns:a16="http://schemas.microsoft.com/office/drawing/2014/main" id="{15150D56-4438-4DF1-B7FC-D26DF9862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80" y="1241785"/>
            <a:ext cx="4214225" cy="1569660"/>
          </a:xfrm>
          <a:prstGeom prst="rect">
            <a:avLst/>
          </a:prstGeom>
          <a:ln w="38100" cap="sq">
            <a:solidFill>
              <a:schemeClr val="bg1">
                <a:lumMod val="85000"/>
              </a:schemeClr>
            </a:solidFill>
            <a:prstDash val="solid"/>
            <a:miter lim="800000"/>
          </a:ln>
          <a:effectLst/>
        </p:spPr>
      </p:pic>
      <p:pic>
        <p:nvPicPr>
          <p:cNvPr id="21" name="Picture 20">
            <a:extLst>
              <a:ext uri="{FF2B5EF4-FFF2-40B4-BE49-F238E27FC236}">
                <a16:creationId xmlns:a16="http://schemas.microsoft.com/office/drawing/2014/main" id="{F43B7AE6-54D1-45CF-ABF2-2176541EC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588" y="5301208"/>
            <a:ext cx="4518540" cy="1095168"/>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1976875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6">
            <a:extLst>
              <a:ext uri="{FF2B5EF4-FFF2-40B4-BE49-F238E27FC236}">
                <a16:creationId xmlns:a16="http://schemas.microsoft.com/office/drawing/2014/main" id="{1AEC6103-8030-4053-8FA2-01CE71865C2B}"/>
              </a:ext>
            </a:extLst>
          </p:cNvPr>
          <p:cNvSpPr txBox="1">
            <a:spLocks/>
          </p:cNvSpPr>
          <p:nvPr/>
        </p:nvSpPr>
        <p:spPr>
          <a:xfrm rot="19916351">
            <a:off x="-43110" y="2356997"/>
            <a:ext cx="3579918" cy="711306"/>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r>
              <a:rPr lang="en-US" altLang="ko-KR" sz="2800" b="1" spc="600" dirty="0">
                <a:solidFill>
                  <a:srgbClr val="FF0000"/>
                </a:solidFill>
              </a:rPr>
              <a:t>Stock Market</a:t>
            </a:r>
            <a:endParaRPr lang="en-US" sz="2800" b="1" spc="600" dirty="0">
              <a:solidFill>
                <a:srgbClr val="FF0000"/>
              </a:solidFill>
            </a:endParaRPr>
          </a:p>
        </p:txBody>
      </p:sp>
      <p:sp>
        <p:nvSpPr>
          <p:cNvPr id="3" name="Rectangle 2">
            <a:extLst>
              <a:ext uri="{FF2B5EF4-FFF2-40B4-BE49-F238E27FC236}">
                <a16:creationId xmlns:a16="http://schemas.microsoft.com/office/drawing/2014/main" id="{68CE9ED1-CCBE-44EE-A65E-3B3DF33047DF}"/>
              </a:ext>
            </a:extLst>
          </p:cNvPr>
          <p:cNvSpPr/>
          <p:nvPr/>
        </p:nvSpPr>
        <p:spPr>
          <a:xfrm>
            <a:off x="4051176" y="3456056"/>
            <a:ext cx="3024336" cy="2962158"/>
          </a:xfrm>
          <a:prstGeom prst="rect">
            <a:avLst/>
          </a:prstGeom>
        </p:spPr>
        <p:txBody>
          <a:bodyPr wrap="square">
            <a:spAutoFit/>
          </a:bodyPr>
          <a:lstStyle/>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Mr. Tushar Padavi</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Mr. Suraj Tirgul</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Mr. Dhiraj Hajare</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Ms. Pooja Pawar</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Mr. Saurabh Sigh</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Mr. Alexander Kumarsamy</a:t>
            </a:r>
          </a:p>
          <a:p>
            <a:pPr>
              <a:lnSpc>
                <a:spcPct val="150000"/>
              </a:lnSpc>
            </a:pPr>
            <a:r>
              <a:rPr lang="en-IN" dirty="0">
                <a:solidFill>
                  <a:schemeClr val="tx1">
                    <a:lumMod val="95000"/>
                    <a:lumOff val="5000"/>
                  </a:schemeClr>
                </a:solidFill>
                <a:latin typeface="Bodoni MT" panose="02070603080606020203" pitchFamily="18" charset="0"/>
                <a:cs typeface="Arial" panose="020B0604020202020204" pitchFamily="34" charset="0"/>
              </a:rPr>
              <a:t>Ms. Nehal Mistry</a:t>
            </a:r>
          </a:p>
        </p:txBody>
      </p:sp>
      <p:sp>
        <p:nvSpPr>
          <p:cNvPr id="4" name="TextBox 3">
            <a:extLst>
              <a:ext uri="{FF2B5EF4-FFF2-40B4-BE49-F238E27FC236}">
                <a16:creationId xmlns:a16="http://schemas.microsoft.com/office/drawing/2014/main" id="{4D3BE4A2-516D-4078-9520-50AAA6359B95}"/>
              </a:ext>
            </a:extLst>
          </p:cNvPr>
          <p:cNvSpPr txBox="1"/>
          <p:nvPr/>
        </p:nvSpPr>
        <p:spPr>
          <a:xfrm>
            <a:off x="3781944" y="3105834"/>
            <a:ext cx="3312368" cy="646331"/>
          </a:xfrm>
          <a:prstGeom prst="rect">
            <a:avLst/>
          </a:prstGeom>
          <a:noFill/>
        </p:spPr>
        <p:txBody>
          <a:bodyPr wrap="square" rtlCol="0">
            <a:spAutoFit/>
          </a:bodyPr>
          <a:lstStyle/>
          <a:p>
            <a:r>
              <a:rPr lang="en-IN" b="1" dirty="0">
                <a:solidFill>
                  <a:schemeClr val="tx1">
                    <a:lumMod val="95000"/>
                    <a:lumOff val="5000"/>
                  </a:schemeClr>
                </a:solidFill>
                <a:latin typeface="Bodoni MT" panose="02070603080606020203" pitchFamily="18" charset="0"/>
                <a:cs typeface="Arial" panose="020B0604020202020204" pitchFamily="34" charset="0"/>
              </a:rPr>
              <a:t>TEAM MEMBERS: Group :- 2</a:t>
            </a:r>
          </a:p>
          <a:p>
            <a:endParaRPr lang="mr-IN" dirty="0"/>
          </a:p>
        </p:txBody>
      </p:sp>
    </p:spTree>
    <p:extLst>
      <p:ext uri="{BB962C8B-B14F-4D97-AF65-F5344CB8AC3E}">
        <p14:creationId xmlns:p14="http://schemas.microsoft.com/office/powerpoint/2010/main" val="840510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E853C-5F26-4339-B5C5-A7008F9BC9B9}"/>
              </a:ext>
            </a:extLst>
          </p:cNvPr>
          <p:cNvSpPr>
            <a:spLocks noGrp="1"/>
          </p:cNvSpPr>
          <p:nvPr>
            <p:ph idx="1"/>
          </p:nvPr>
        </p:nvSpPr>
        <p:spPr>
          <a:xfrm>
            <a:off x="539551" y="1272596"/>
            <a:ext cx="3888433" cy="1148292"/>
          </a:xfrm>
        </p:spPr>
        <p:txBody>
          <a:bodyPr>
            <a:normAutofit lnSpcReduction="10000"/>
          </a:bodyPr>
          <a:lstStyle/>
          <a:p>
            <a:pPr>
              <a:buClr>
                <a:srgbClr val="FF9C11"/>
              </a:buClr>
              <a:buFont typeface="Wingdings" panose="05000000000000000000" pitchFamily="2" charset="2"/>
              <a:buChar char="ü"/>
            </a:pPr>
            <a:r>
              <a:rPr lang="en-US" b="1" i="0" dirty="0">
                <a:solidFill>
                  <a:srgbClr val="002060"/>
                </a:solidFill>
                <a:latin typeface="+mn-lt"/>
                <a:ea typeface="+mn-ea"/>
              </a:rPr>
              <a:t>evaluate model using root mean squared error[RMSE]</a:t>
            </a:r>
          </a:p>
          <a:p>
            <a:pPr>
              <a:buClr>
                <a:srgbClr val="FF9C11"/>
              </a:buClr>
              <a:buFont typeface="Wingdings" panose="05000000000000000000" pitchFamily="2" charset="2"/>
              <a:buChar char="ü"/>
            </a:pPr>
            <a:endParaRPr lang="en-US" b="1" i="0" dirty="0">
              <a:solidFill>
                <a:srgbClr val="002060"/>
              </a:solidFill>
              <a:latin typeface="+mn-lt"/>
              <a:ea typeface="+mn-ea"/>
            </a:endParaRPr>
          </a:p>
          <a:p>
            <a:pPr>
              <a:buClr>
                <a:srgbClr val="FF9C11"/>
              </a:buClr>
              <a:buFont typeface="Wingdings" panose="05000000000000000000" pitchFamily="2" charset="2"/>
              <a:buChar char="ü"/>
            </a:pPr>
            <a:r>
              <a:rPr lang="en-US" b="1" i="0" dirty="0">
                <a:solidFill>
                  <a:srgbClr val="002060"/>
                </a:solidFill>
                <a:latin typeface="+mn-lt"/>
                <a:ea typeface="+mn-ea"/>
              </a:rPr>
              <a:t> lower the RMSE better the fit</a:t>
            </a:r>
            <a:endParaRPr lang="mr-IN" b="1" i="0" dirty="0">
              <a:solidFill>
                <a:srgbClr val="002060"/>
              </a:solidFill>
              <a:latin typeface="+mn-lt"/>
              <a:ea typeface="+mn-ea"/>
            </a:endParaRPr>
          </a:p>
        </p:txBody>
      </p:sp>
      <p:sp>
        <p:nvSpPr>
          <p:cNvPr id="3" name="Title 2">
            <a:extLst>
              <a:ext uri="{FF2B5EF4-FFF2-40B4-BE49-F238E27FC236}">
                <a16:creationId xmlns:a16="http://schemas.microsoft.com/office/drawing/2014/main" id="{ACD5D9E2-2E5E-40FB-9534-8BA78353C553}"/>
              </a:ext>
            </a:extLst>
          </p:cNvPr>
          <p:cNvSpPr>
            <a:spLocks noGrp="1"/>
          </p:cNvSpPr>
          <p:nvPr>
            <p:ph type="title"/>
          </p:nvPr>
        </p:nvSpPr>
        <p:spPr/>
        <p:txBody>
          <a:bodyPr/>
          <a:lstStyle/>
          <a:p>
            <a:r>
              <a:rPr lang="en-US" dirty="0"/>
              <a:t>Model Prediction </a:t>
            </a:r>
            <a:endParaRPr lang="mr-IN" dirty="0"/>
          </a:p>
        </p:txBody>
      </p:sp>
      <p:pic>
        <p:nvPicPr>
          <p:cNvPr id="11" name="Picture 10">
            <a:extLst>
              <a:ext uri="{FF2B5EF4-FFF2-40B4-BE49-F238E27FC236}">
                <a16:creationId xmlns:a16="http://schemas.microsoft.com/office/drawing/2014/main" id="{46A8047E-33DD-431B-91AD-0FA9131E3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79110"/>
            <a:ext cx="3734124" cy="925754"/>
          </a:xfrm>
          <a:prstGeom prst="rect">
            <a:avLst/>
          </a:prstGeom>
          <a:ln w="38100" cap="sq">
            <a:solidFill>
              <a:schemeClr val="bg1">
                <a:lumMod val="85000"/>
              </a:schemeClr>
            </a:solidFill>
            <a:prstDash val="solid"/>
            <a:miter lim="800000"/>
          </a:ln>
          <a:effectLst/>
        </p:spPr>
      </p:pic>
      <p:pic>
        <p:nvPicPr>
          <p:cNvPr id="12" name="Picture 11">
            <a:extLst>
              <a:ext uri="{FF2B5EF4-FFF2-40B4-BE49-F238E27FC236}">
                <a16:creationId xmlns:a16="http://schemas.microsoft.com/office/drawing/2014/main" id="{1E5E997C-D796-4728-9174-05D71B113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647262"/>
            <a:ext cx="2682472" cy="4031329"/>
          </a:xfrm>
          <a:prstGeom prst="rect">
            <a:avLst/>
          </a:prstGeom>
          <a:ln w="38100" cap="sq">
            <a:solidFill>
              <a:schemeClr val="bg1">
                <a:lumMod val="85000"/>
              </a:schemeClr>
            </a:solidFill>
            <a:prstDash val="solid"/>
            <a:miter lim="800000"/>
          </a:ln>
          <a:effectLst/>
        </p:spPr>
      </p:pic>
      <p:sp>
        <p:nvSpPr>
          <p:cNvPr id="13" name="Content Placeholder 1">
            <a:extLst>
              <a:ext uri="{FF2B5EF4-FFF2-40B4-BE49-F238E27FC236}">
                <a16:creationId xmlns:a16="http://schemas.microsoft.com/office/drawing/2014/main" id="{B39F93FB-75E2-41B5-8625-0D96D42C6D11}"/>
              </a:ext>
            </a:extLst>
          </p:cNvPr>
          <p:cNvSpPr txBox="1">
            <a:spLocks/>
          </p:cNvSpPr>
          <p:nvPr/>
        </p:nvSpPr>
        <p:spPr>
          <a:xfrm>
            <a:off x="744016" y="4005064"/>
            <a:ext cx="8402525" cy="36004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b="1" i="0" dirty="0">
                <a:solidFill>
                  <a:srgbClr val="002060"/>
                </a:solidFill>
                <a:latin typeface="+mn-lt"/>
                <a:ea typeface="+mn-ea"/>
              </a:rPr>
              <a:t>show the actual price and the predicted price</a:t>
            </a:r>
            <a:endParaRPr lang="mr-IN" altLang="en-US" b="1" i="0" dirty="0">
              <a:solidFill>
                <a:srgbClr val="002060"/>
              </a:solidFill>
              <a:latin typeface="+mn-lt"/>
              <a:ea typeface="+mn-ea"/>
            </a:endParaRPr>
          </a:p>
        </p:txBody>
      </p:sp>
    </p:spTree>
    <p:extLst>
      <p:ext uri="{BB962C8B-B14F-4D97-AF65-F5344CB8AC3E}">
        <p14:creationId xmlns:p14="http://schemas.microsoft.com/office/powerpoint/2010/main" val="278228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BDE89-6102-446E-B3E6-A8F8EC1661D7}"/>
              </a:ext>
            </a:extLst>
          </p:cNvPr>
          <p:cNvSpPr>
            <a:spLocks noGrp="1"/>
          </p:cNvSpPr>
          <p:nvPr>
            <p:ph type="title"/>
          </p:nvPr>
        </p:nvSpPr>
        <p:spPr/>
        <p:txBody>
          <a:bodyPr/>
          <a:lstStyle/>
          <a:p>
            <a:r>
              <a:rPr lang="en-US" dirty="0"/>
              <a:t>LSTM Prediction Model</a:t>
            </a:r>
            <a:endParaRPr lang="mr-IN" dirty="0"/>
          </a:p>
        </p:txBody>
      </p:sp>
      <p:pic>
        <p:nvPicPr>
          <p:cNvPr id="9" name="Picture 8">
            <a:extLst>
              <a:ext uri="{FF2B5EF4-FFF2-40B4-BE49-F238E27FC236}">
                <a16:creationId xmlns:a16="http://schemas.microsoft.com/office/drawing/2014/main" id="{2A030ECA-7706-4FE3-B22A-C077FCEF7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69" y="1052736"/>
            <a:ext cx="5760640" cy="2170997"/>
          </a:xfrm>
          <a:prstGeom prst="rect">
            <a:avLst/>
          </a:prstGeom>
          <a:ln w="38100" cap="sq">
            <a:solidFill>
              <a:schemeClr val="bg1">
                <a:lumMod val="85000"/>
              </a:schemeClr>
            </a:solidFill>
            <a:prstDash val="solid"/>
            <a:miter lim="800000"/>
          </a:ln>
          <a:effectLst/>
        </p:spPr>
      </p:pic>
      <p:pic>
        <p:nvPicPr>
          <p:cNvPr id="10" name="Picture 9">
            <a:extLst>
              <a:ext uri="{FF2B5EF4-FFF2-40B4-BE49-F238E27FC236}">
                <a16:creationId xmlns:a16="http://schemas.microsoft.com/office/drawing/2014/main" id="{CA8680E9-BB44-409E-9C14-DBAE3ED27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69" y="3258354"/>
            <a:ext cx="8994031" cy="3559842"/>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2528528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EE67E8-AD7F-493E-9287-02858B5205CE}"/>
              </a:ext>
            </a:extLst>
          </p:cNvPr>
          <p:cNvSpPr>
            <a:spLocks noGrp="1"/>
          </p:cNvSpPr>
          <p:nvPr>
            <p:ph idx="1"/>
          </p:nvPr>
        </p:nvSpPr>
        <p:spPr>
          <a:xfrm>
            <a:off x="323528" y="620688"/>
            <a:ext cx="3312368" cy="3872148"/>
          </a:xfrm>
        </p:spPr>
        <p:txBody>
          <a:bodyPr>
            <a:noAutofit/>
          </a:bodyPr>
          <a:lstStyle/>
          <a:p>
            <a:endParaRPr lang="en-IN" altLang="en-US" b="1" dirty="0">
              <a:solidFill>
                <a:srgbClr val="002060"/>
              </a:solidFill>
              <a:latin typeface="+mn-lt"/>
              <a:ea typeface="+mn-ea"/>
            </a:endParaRPr>
          </a:p>
          <a:p>
            <a:pPr>
              <a:lnSpc>
                <a:spcPct val="150000"/>
              </a:lnSpc>
              <a:buClr>
                <a:srgbClr val="FF9C11"/>
              </a:buClr>
              <a:buFont typeface="Wingdings" panose="05000000000000000000" pitchFamily="2" charset="2"/>
              <a:buChar char="ü"/>
            </a:pPr>
            <a:r>
              <a:rPr lang="en-IN" altLang="en-US" b="1" i="0" dirty="0">
                <a:solidFill>
                  <a:srgbClr val="002060"/>
                </a:solidFill>
                <a:latin typeface="+mn-lt"/>
                <a:ea typeface="+mn-ea"/>
              </a:rPr>
              <a:t>Creating a new Data Frame</a:t>
            </a:r>
          </a:p>
          <a:p>
            <a:pPr>
              <a:lnSpc>
                <a:spcPct val="150000"/>
              </a:lnSpc>
              <a:buClr>
                <a:srgbClr val="FF9C11"/>
              </a:buClr>
              <a:buFont typeface="Wingdings" panose="05000000000000000000" pitchFamily="2" charset="2"/>
              <a:buChar char="ü"/>
            </a:pPr>
            <a:r>
              <a:rPr lang="en-US" altLang="en-US" b="1" i="0" dirty="0">
                <a:solidFill>
                  <a:srgbClr val="002060"/>
                </a:solidFill>
                <a:latin typeface="+mn-lt"/>
                <a:ea typeface="+mn-ea"/>
              </a:rPr>
              <a:t>Getting next 30 days values and </a:t>
            </a:r>
          </a:p>
          <a:p>
            <a:pPr marL="0" indent="0">
              <a:lnSpc>
                <a:spcPct val="150000"/>
              </a:lnSpc>
              <a:buClr>
                <a:srgbClr val="FF9C11"/>
              </a:buClr>
            </a:pPr>
            <a:r>
              <a:rPr lang="en-US" altLang="en-US" b="1" i="0" dirty="0">
                <a:solidFill>
                  <a:srgbClr val="002060"/>
                </a:solidFill>
                <a:latin typeface="+mn-lt"/>
                <a:ea typeface="+mn-ea"/>
              </a:rPr>
              <a:t>        converting to array</a:t>
            </a:r>
          </a:p>
          <a:p>
            <a:pPr>
              <a:lnSpc>
                <a:spcPct val="150000"/>
              </a:lnSpc>
              <a:buClr>
                <a:srgbClr val="FF9C11"/>
              </a:buClr>
              <a:buFont typeface="Wingdings" panose="05000000000000000000" pitchFamily="2" charset="2"/>
              <a:buChar char="ü"/>
            </a:pPr>
            <a:r>
              <a:rPr lang="en-IN" altLang="en-US" b="1" i="0" dirty="0">
                <a:solidFill>
                  <a:srgbClr val="002060"/>
                </a:solidFill>
                <a:latin typeface="+mn-lt"/>
                <a:ea typeface="+mn-ea"/>
              </a:rPr>
              <a:t>Scaling the value</a:t>
            </a:r>
          </a:p>
          <a:p>
            <a:pPr>
              <a:lnSpc>
                <a:spcPct val="150000"/>
              </a:lnSpc>
              <a:buClr>
                <a:srgbClr val="FF9C11"/>
              </a:buClr>
              <a:buFont typeface="Wingdings" panose="05000000000000000000" pitchFamily="2" charset="2"/>
              <a:buChar char="ü"/>
            </a:pPr>
            <a:r>
              <a:rPr lang="en-US" altLang="en-US" b="1" i="0" dirty="0">
                <a:solidFill>
                  <a:srgbClr val="002060"/>
                </a:solidFill>
                <a:latin typeface="+mn-lt"/>
                <a:ea typeface="+mn-ea"/>
              </a:rPr>
              <a:t>Appending the last 30 days scaled value</a:t>
            </a:r>
          </a:p>
          <a:p>
            <a:pPr>
              <a:lnSpc>
                <a:spcPct val="150000"/>
              </a:lnSpc>
              <a:buClr>
                <a:srgbClr val="FF9C11"/>
              </a:buClr>
              <a:buFont typeface="Wingdings" panose="05000000000000000000" pitchFamily="2" charset="2"/>
              <a:buChar char="ü"/>
            </a:pPr>
            <a:r>
              <a:rPr lang="en-IN" altLang="en-US" b="1" i="0" dirty="0">
                <a:solidFill>
                  <a:srgbClr val="002060"/>
                </a:solidFill>
                <a:latin typeface="+mn-lt"/>
                <a:ea typeface="+mn-ea"/>
              </a:rPr>
              <a:t>converting to NumPy array</a:t>
            </a:r>
          </a:p>
          <a:p>
            <a:pPr>
              <a:lnSpc>
                <a:spcPct val="150000"/>
              </a:lnSpc>
              <a:buClr>
                <a:srgbClr val="FF9C11"/>
              </a:buClr>
              <a:buFont typeface="Wingdings" panose="05000000000000000000" pitchFamily="2" charset="2"/>
              <a:buChar char="ü"/>
            </a:pPr>
            <a:r>
              <a:rPr lang="en-IN" altLang="en-US" b="1" i="0" dirty="0">
                <a:solidFill>
                  <a:srgbClr val="002060"/>
                </a:solidFill>
                <a:latin typeface="+mn-lt"/>
                <a:ea typeface="+mn-ea"/>
              </a:rPr>
              <a:t>scaled predicted</a:t>
            </a:r>
          </a:p>
          <a:p>
            <a:pPr>
              <a:lnSpc>
                <a:spcPct val="150000"/>
              </a:lnSpc>
              <a:buClr>
                <a:srgbClr val="FF9C11"/>
              </a:buClr>
              <a:buFont typeface="Wingdings" panose="05000000000000000000" pitchFamily="2" charset="2"/>
              <a:buChar char="ü"/>
            </a:pPr>
            <a:r>
              <a:rPr lang="en-IN" altLang="en-US" b="1" i="0" dirty="0">
                <a:solidFill>
                  <a:srgbClr val="002060"/>
                </a:solidFill>
                <a:latin typeface="+mn-lt"/>
                <a:ea typeface="+mn-ea"/>
              </a:rPr>
              <a:t>unscaled predicted</a:t>
            </a:r>
            <a:endParaRPr lang="mr-IN" altLang="en-US" b="1" i="0" dirty="0">
              <a:solidFill>
                <a:srgbClr val="002060"/>
              </a:solidFill>
              <a:latin typeface="+mn-lt"/>
              <a:ea typeface="+mn-ea"/>
            </a:endParaRPr>
          </a:p>
        </p:txBody>
      </p:sp>
      <p:sp>
        <p:nvSpPr>
          <p:cNvPr id="3" name="Title 2">
            <a:extLst>
              <a:ext uri="{FF2B5EF4-FFF2-40B4-BE49-F238E27FC236}">
                <a16:creationId xmlns:a16="http://schemas.microsoft.com/office/drawing/2014/main" id="{D288C78B-B214-4BBC-BADB-DD3C3DE6FE77}"/>
              </a:ext>
            </a:extLst>
          </p:cNvPr>
          <p:cNvSpPr>
            <a:spLocks noGrp="1"/>
          </p:cNvSpPr>
          <p:nvPr>
            <p:ph type="title"/>
          </p:nvPr>
        </p:nvSpPr>
        <p:spPr>
          <a:xfrm>
            <a:off x="190800" y="39804"/>
            <a:ext cx="7661196" cy="796908"/>
          </a:xfrm>
        </p:spPr>
        <p:txBody>
          <a:bodyPr/>
          <a:lstStyle/>
          <a:p>
            <a:r>
              <a:rPr lang="en-US" dirty="0"/>
              <a:t>New Transform Data </a:t>
            </a:r>
            <a:endParaRPr lang="mr-IN" dirty="0"/>
          </a:p>
        </p:txBody>
      </p:sp>
      <p:pic>
        <p:nvPicPr>
          <p:cNvPr id="5" name="Picture 4">
            <a:extLst>
              <a:ext uri="{FF2B5EF4-FFF2-40B4-BE49-F238E27FC236}">
                <a16:creationId xmlns:a16="http://schemas.microsoft.com/office/drawing/2014/main" id="{8386AB9A-2748-44D6-85EC-215F18FC5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098142"/>
            <a:ext cx="5342083" cy="3607757"/>
          </a:xfrm>
          <a:prstGeom prst="rect">
            <a:avLst/>
          </a:prstGeom>
          <a:ln w="38100" cap="sq">
            <a:solidFill>
              <a:schemeClr val="bg1">
                <a:lumMod val="85000"/>
              </a:schemeClr>
            </a:solidFill>
            <a:prstDash val="solid"/>
            <a:miter lim="800000"/>
          </a:ln>
          <a:effectLst/>
        </p:spPr>
      </p:pic>
      <p:pic>
        <p:nvPicPr>
          <p:cNvPr id="11" name="Picture 10">
            <a:extLst>
              <a:ext uri="{FF2B5EF4-FFF2-40B4-BE49-F238E27FC236}">
                <a16:creationId xmlns:a16="http://schemas.microsoft.com/office/drawing/2014/main" id="{9E5A8153-045B-472C-95F7-89B601251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00" y="4925395"/>
            <a:ext cx="6088908" cy="1668925"/>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2539390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43291" y="1988840"/>
            <a:ext cx="8857418" cy="1224136"/>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1368589" y="3366017"/>
            <a:ext cx="3728419" cy="478968"/>
            <a:chOff x="3809222" y="2344613"/>
            <a:chExt cx="3728419" cy="478968"/>
          </a:xfrm>
        </p:grpSpPr>
        <p:sp>
          <p:nvSpPr>
            <p:cNvPr id="18" name="Text Box 5"/>
            <p:cNvSpPr txBox="1">
              <a:spLocks noChangeArrowheads="1"/>
            </p:cNvSpPr>
            <p:nvPr/>
          </p:nvSpPr>
          <p:spPr bwMode="auto">
            <a:xfrm>
              <a:off x="4368991" y="2392694"/>
              <a:ext cx="2952750" cy="369332"/>
            </a:xfrm>
            <a:prstGeom prst="rect">
              <a:avLst/>
            </a:prstGeom>
            <a:noFill/>
            <a:ln w="9525">
              <a:noFill/>
              <a:miter lim="800000"/>
              <a:headEnd/>
              <a:tailEnd/>
            </a:ln>
          </p:spPr>
          <p:txBody>
            <a:bodyPr>
              <a:spAutoFit/>
            </a:bodyPr>
            <a:lstStyle/>
            <a:p>
              <a:pPr>
                <a:defRPr/>
              </a:pPr>
              <a:r>
                <a:rPr lang="en-US" altLang="ko-KR" b="1" dirty="0">
                  <a:solidFill>
                    <a:schemeClr val="tx1">
                      <a:lumMod val="85000"/>
                      <a:lumOff val="15000"/>
                    </a:schemeClr>
                  </a:solidFill>
                  <a:latin typeface="+mj-lt"/>
                  <a:ea typeface="맑은 고딕" pitchFamily="50" charset="-127"/>
                </a:rPr>
                <a:t>Business Objective </a:t>
              </a:r>
            </a:p>
          </p:txBody>
        </p:sp>
        <p:sp>
          <p:nvSpPr>
            <p:cNvPr id="19" name="Text Box 11"/>
            <p:cNvSpPr txBox="1">
              <a:spLocks noChangeArrowheads="1"/>
            </p:cNvSpPr>
            <p:nvPr/>
          </p:nvSpPr>
          <p:spPr bwMode="auto">
            <a:xfrm>
              <a:off x="4368991" y="257736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3809222" y="234461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01</a:t>
              </a:r>
              <a:endParaRPr lang="ko-KR" altLang="en-US" sz="2500" b="1" dirty="0">
                <a:solidFill>
                  <a:srgbClr val="3770A4"/>
                </a:solidFill>
                <a:latin typeface="+mj-lt"/>
                <a:ea typeface="맑은 고딕" pitchFamily="50" charset="-127"/>
              </a:endParaRPr>
            </a:p>
          </p:txBody>
        </p:sp>
      </p:grpSp>
      <p:grpSp>
        <p:nvGrpSpPr>
          <p:cNvPr id="23" name="그룹 22"/>
          <p:cNvGrpSpPr/>
          <p:nvPr/>
        </p:nvGrpSpPr>
        <p:grpSpPr>
          <a:xfrm>
            <a:off x="1352410" y="4848036"/>
            <a:ext cx="3521488" cy="477054"/>
            <a:chOff x="3809222" y="3060893"/>
            <a:chExt cx="3521488" cy="477054"/>
          </a:xfrm>
        </p:grpSpPr>
        <p:sp>
          <p:nvSpPr>
            <p:cNvPr id="72" name="Text Box 5"/>
            <p:cNvSpPr txBox="1">
              <a:spLocks noChangeArrowheads="1"/>
            </p:cNvSpPr>
            <p:nvPr/>
          </p:nvSpPr>
          <p:spPr bwMode="auto">
            <a:xfrm>
              <a:off x="4377960" y="3100917"/>
              <a:ext cx="2952750" cy="369332"/>
            </a:xfrm>
            <a:prstGeom prst="rect">
              <a:avLst/>
            </a:prstGeom>
            <a:noFill/>
            <a:ln w="9525">
              <a:noFill/>
              <a:miter lim="800000"/>
              <a:headEnd/>
              <a:tailEnd/>
            </a:ln>
          </p:spPr>
          <p:txBody>
            <a:bodyPr>
              <a:spAutoFit/>
            </a:bodyPr>
            <a:lstStyle>
              <a:defPPr>
                <a:defRPr lang="ko-KR"/>
              </a:defPPr>
              <a:lvl1pPr>
                <a:defRPr sz="2000" b="1">
                  <a:solidFill>
                    <a:schemeClr val="tx1">
                      <a:lumMod val="85000"/>
                      <a:lumOff val="15000"/>
                    </a:schemeClr>
                  </a:solidFill>
                  <a:latin typeface="+mj-lt"/>
                  <a:ea typeface="맑은 고딕" pitchFamily="50" charset="-127"/>
                </a:defRPr>
              </a:lvl1pPr>
            </a:lstStyle>
            <a:p>
              <a:r>
                <a:rPr lang="en-US" altLang="ko-KR" sz="1800" dirty="0">
                  <a:sym typeface="Roboto"/>
                </a:rPr>
                <a:t>Data Pre-Processing</a:t>
              </a:r>
              <a:endParaRPr lang="en-US" altLang="ko-KR" sz="1800" dirty="0"/>
            </a:p>
          </p:txBody>
        </p:sp>
        <p:sp>
          <p:nvSpPr>
            <p:cNvPr id="74" name="TextBox 13"/>
            <p:cNvSpPr txBox="1">
              <a:spLocks noChangeArrowheads="1"/>
            </p:cNvSpPr>
            <p:nvPr/>
          </p:nvSpPr>
          <p:spPr bwMode="auto">
            <a:xfrm>
              <a:off x="3809222" y="306089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03</a:t>
              </a:r>
              <a:endParaRPr lang="ko-KR" altLang="en-US" sz="2500" b="1" dirty="0">
                <a:solidFill>
                  <a:srgbClr val="3770A4"/>
                </a:solidFill>
                <a:latin typeface="+mj-lt"/>
                <a:ea typeface="맑은 고딕" pitchFamily="50" charset="-127"/>
              </a:endParaRPr>
            </a:p>
          </p:txBody>
        </p:sp>
      </p:grpSp>
      <p:grpSp>
        <p:nvGrpSpPr>
          <p:cNvPr id="10" name="그룹 22">
            <a:extLst>
              <a:ext uri="{FF2B5EF4-FFF2-40B4-BE49-F238E27FC236}">
                <a16:creationId xmlns:a16="http://schemas.microsoft.com/office/drawing/2014/main" id="{45215646-08A6-4D7C-9E29-1B0568E07767}"/>
              </a:ext>
            </a:extLst>
          </p:cNvPr>
          <p:cNvGrpSpPr/>
          <p:nvPr/>
        </p:nvGrpSpPr>
        <p:grpSpPr>
          <a:xfrm>
            <a:off x="1388659" y="4107373"/>
            <a:ext cx="3492449" cy="477054"/>
            <a:chOff x="3809222" y="3060893"/>
            <a:chExt cx="3492449" cy="477054"/>
          </a:xfrm>
        </p:grpSpPr>
        <p:sp>
          <p:nvSpPr>
            <p:cNvPr id="11" name="Text Box 5">
              <a:extLst>
                <a:ext uri="{FF2B5EF4-FFF2-40B4-BE49-F238E27FC236}">
                  <a16:creationId xmlns:a16="http://schemas.microsoft.com/office/drawing/2014/main" id="{BE2196D3-D354-47D3-BF81-7FAB6CC3894F}"/>
                </a:ext>
              </a:extLst>
            </p:cNvPr>
            <p:cNvSpPr txBox="1">
              <a:spLocks noChangeArrowheads="1"/>
            </p:cNvSpPr>
            <p:nvPr/>
          </p:nvSpPr>
          <p:spPr bwMode="auto">
            <a:xfrm>
              <a:off x="4348921" y="3085098"/>
              <a:ext cx="2952750" cy="400110"/>
            </a:xfrm>
            <a:prstGeom prst="rect">
              <a:avLst/>
            </a:prstGeom>
            <a:noFill/>
            <a:ln w="9525">
              <a:noFill/>
              <a:miter lim="800000"/>
              <a:headEnd/>
              <a:tailEnd/>
            </a:ln>
          </p:spPr>
          <p:txBody>
            <a:bodyPr>
              <a:spAutoFit/>
            </a:bodyPr>
            <a:lstStyle/>
            <a:p>
              <a:pPr>
                <a:defRPr/>
              </a:pPr>
              <a:r>
                <a:rPr lang="en-US" altLang="ko-KR" b="1" dirty="0">
                  <a:solidFill>
                    <a:schemeClr val="tx1">
                      <a:lumMod val="85000"/>
                      <a:lumOff val="15000"/>
                    </a:schemeClr>
                  </a:solidFill>
                  <a:latin typeface="+mj-lt"/>
                  <a:ea typeface="맑은 고딕" pitchFamily="50" charset="-127"/>
                  <a:sym typeface="Roboto"/>
                </a:rPr>
                <a:t>Data</a:t>
              </a:r>
              <a:r>
                <a:rPr lang="en-US" altLang="ko-KR" sz="2000" b="1" dirty="0">
                  <a:solidFill>
                    <a:schemeClr val="tx1">
                      <a:lumMod val="85000"/>
                      <a:lumOff val="15000"/>
                    </a:schemeClr>
                  </a:solidFill>
                  <a:latin typeface="+mj-lt"/>
                  <a:ea typeface="맑은 고딕" pitchFamily="50" charset="-127"/>
                  <a:sym typeface="Roboto"/>
                </a:rPr>
                <a:t> </a:t>
              </a:r>
              <a:r>
                <a:rPr lang="en-US" altLang="ko-KR" b="1" dirty="0">
                  <a:solidFill>
                    <a:schemeClr val="tx1">
                      <a:lumMod val="85000"/>
                      <a:lumOff val="15000"/>
                    </a:schemeClr>
                  </a:solidFill>
                  <a:latin typeface="+mj-lt"/>
                  <a:ea typeface="맑은 고딕" pitchFamily="50" charset="-127"/>
                  <a:sym typeface="Roboto"/>
                </a:rPr>
                <a:t>Collection</a:t>
              </a:r>
              <a:endParaRPr lang="en-US" altLang="ko-KR" sz="2000" b="1" dirty="0">
                <a:solidFill>
                  <a:schemeClr val="tx1">
                    <a:lumMod val="85000"/>
                    <a:lumOff val="15000"/>
                  </a:schemeClr>
                </a:solidFill>
                <a:latin typeface="+mj-lt"/>
                <a:ea typeface="맑은 고딕" pitchFamily="50" charset="-127"/>
              </a:endParaRPr>
            </a:p>
          </p:txBody>
        </p:sp>
        <p:sp>
          <p:nvSpPr>
            <p:cNvPr id="12" name="TextBox 13">
              <a:extLst>
                <a:ext uri="{FF2B5EF4-FFF2-40B4-BE49-F238E27FC236}">
                  <a16:creationId xmlns:a16="http://schemas.microsoft.com/office/drawing/2014/main" id="{C0CCADA5-A7AA-42A1-8E3A-A06A062CB1AB}"/>
                </a:ext>
              </a:extLst>
            </p:cNvPr>
            <p:cNvSpPr txBox="1">
              <a:spLocks noChangeArrowheads="1"/>
            </p:cNvSpPr>
            <p:nvPr/>
          </p:nvSpPr>
          <p:spPr bwMode="auto">
            <a:xfrm>
              <a:off x="3809222" y="306089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02</a:t>
              </a:r>
              <a:endParaRPr lang="ko-KR" altLang="en-US" sz="2500" b="1" dirty="0">
                <a:solidFill>
                  <a:srgbClr val="3770A4"/>
                </a:solidFill>
                <a:latin typeface="+mj-lt"/>
                <a:ea typeface="맑은 고딕" pitchFamily="50" charset="-127"/>
              </a:endParaRPr>
            </a:p>
          </p:txBody>
        </p:sp>
      </p:grpSp>
      <p:grpSp>
        <p:nvGrpSpPr>
          <p:cNvPr id="41" name="그룹 22">
            <a:extLst>
              <a:ext uri="{FF2B5EF4-FFF2-40B4-BE49-F238E27FC236}">
                <a16:creationId xmlns:a16="http://schemas.microsoft.com/office/drawing/2014/main" id="{4EF64C2B-0F45-49A2-A9D1-2401D4BEDC32}"/>
              </a:ext>
            </a:extLst>
          </p:cNvPr>
          <p:cNvGrpSpPr/>
          <p:nvPr/>
        </p:nvGrpSpPr>
        <p:grpSpPr>
          <a:xfrm>
            <a:off x="1368589" y="5582589"/>
            <a:ext cx="3505309" cy="477054"/>
            <a:chOff x="3809222" y="3060893"/>
            <a:chExt cx="3505309" cy="477054"/>
          </a:xfrm>
        </p:grpSpPr>
        <p:sp>
          <p:nvSpPr>
            <p:cNvPr id="42" name="Text Box 5">
              <a:extLst>
                <a:ext uri="{FF2B5EF4-FFF2-40B4-BE49-F238E27FC236}">
                  <a16:creationId xmlns:a16="http://schemas.microsoft.com/office/drawing/2014/main" id="{2BC45C0D-7832-4381-BEF6-E059C02D9680}"/>
                </a:ext>
              </a:extLst>
            </p:cNvPr>
            <p:cNvSpPr txBox="1">
              <a:spLocks noChangeArrowheads="1"/>
            </p:cNvSpPr>
            <p:nvPr/>
          </p:nvSpPr>
          <p:spPr bwMode="auto">
            <a:xfrm>
              <a:off x="4361781" y="3114754"/>
              <a:ext cx="2952750" cy="369332"/>
            </a:xfrm>
            <a:prstGeom prst="rect">
              <a:avLst/>
            </a:prstGeom>
            <a:noFill/>
            <a:ln w="9525">
              <a:noFill/>
              <a:miter lim="800000"/>
              <a:headEnd/>
              <a:tailEnd/>
            </a:ln>
          </p:spPr>
          <p:txBody>
            <a:bodyPr>
              <a:spAutoFit/>
            </a:bodyPr>
            <a:lstStyle/>
            <a:p>
              <a:pPr>
                <a:defRPr/>
              </a:pPr>
              <a:r>
                <a:rPr lang="en-US" altLang="ko-KR" b="1" dirty="0">
                  <a:solidFill>
                    <a:schemeClr val="tx1">
                      <a:lumMod val="85000"/>
                      <a:lumOff val="15000"/>
                    </a:schemeClr>
                  </a:solidFill>
                  <a:latin typeface="+mj-lt"/>
                  <a:ea typeface="맑은 고딕" pitchFamily="50" charset="-127"/>
                  <a:sym typeface="Roboto"/>
                </a:rPr>
                <a:t>Exploratory Data Analysis</a:t>
              </a:r>
              <a:endParaRPr lang="en-US" altLang="ko-KR" b="1" dirty="0">
                <a:solidFill>
                  <a:schemeClr val="tx1">
                    <a:lumMod val="85000"/>
                    <a:lumOff val="15000"/>
                  </a:schemeClr>
                </a:solidFill>
                <a:latin typeface="+mj-lt"/>
                <a:ea typeface="맑은 고딕" pitchFamily="50" charset="-127"/>
              </a:endParaRPr>
            </a:p>
          </p:txBody>
        </p:sp>
        <p:sp>
          <p:nvSpPr>
            <p:cNvPr id="43" name="TextBox 13">
              <a:extLst>
                <a:ext uri="{FF2B5EF4-FFF2-40B4-BE49-F238E27FC236}">
                  <a16:creationId xmlns:a16="http://schemas.microsoft.com/office/drawing/2014/main" id="{80BE707E-DD96-4365-B291-77B3681BFEE2}"/>
                </a:ext>
              </a:extLst>
            </p:cNvPr>
            <p:cNvSpPr txBox="1">
              <a:spLocks noChangeArrowheads="1"/>
            </p:cNvSpPr>
            <p:nvPr/>
          </p:nvSpPr>
          <p:spPr bwMode="auto">
            <a:xfrm>
              <a:off x="3809222" y="306089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04</a:t>
              </a:r>
              <a:endParaRPr lang="ko-KR" altLang="en-US" sz="2500" b="1" dirty="0">
                <a:solidFill>
                  <a:srgbClr val="3770A4"/>
                </a:solidFill>
                <a:latin typeface="+mj-lt"/>
                <a:ea typeface="맑은 고딕" pitchFamily="50" charset="-127"/>
              </a:endParaRPr>
            </a:p>
          </p:txBody>
        </p:sp>
      </p:grpSp>
      <p:sp>
        <p:nvSpPr>
          <p:cNvPr id="2" name="Rectangle 1">
            <a:extLst>
              <a:ext uri="{FF2B5EF4-FFF2-40B4-BE49-F238E27FC236}">
                <a16:creationId xmlns:a16="http://schemas.microsoft.com/office/drawing/2014/main" id="{4F2E377A-4E34-475C-88FC-C56BCAF00581}"/>
              </a:ext>
            </a:extLst>
          </p:cNvPr>
          <p:cNvSpPr/>
          <p:nvPr/>
        </p:nvSpPr>
        <p:spPr>
          <a:xfrm rot="19957663">
            <a:off x="482442" y="2473076"/>
            <a:ext cx="2536826" cy="369332"/>
          </a:xfrm>
          <a:prstGeom prst="rect">
            <a:avLst/>
          </a:prstGeom>
        </p:spPr>
        <p:txBody>
          <a:bodyPr wrap="square">
            <a:spAutoFit/>
          </a:bodyPr>
          <a:lstStyle/>
          <a:p>
            <a:pPr>
              <a:spcBef>
                <a:spcPct val="0"/>
              </a:spcBef>
            </a:pPr>
            <a:r>
              <a:rPr lang="en-US" altLang="ko-KR" b="1" spc="600" dirty="0">
                <a:solidFill>
                  <a:srgbClr val="FF0000"/>
                </a:solidFill>
                <a:effectLst>
                  <a:outerShdw blurRad="38100" dist="38100" dir="2700000" algn="tl">
                    <a:srgbClr val="000000">
                      <a:alpha val="43137"/>
                    </a:srgbClr>
                  </a:outerShdw>
                </a:effectLst>
                <a:latin typeface="맑은 고딕" pitchFamily="50" charset="-127"/>
                <a:ea typeface="맑은 고딕" pitchFamily="50" charset="-127"/>
              </a:rPr>
              <a:t>CONTENTS</a:t>
            </a:r>
            <a:endParaRPr lang="ko-KR" altLang="en-US" b="1" spc="600" dirty="0">
              <a:solidFill>
                <a:srgbClr val="FF0000"/>
              </a:solidFill>
              <a:effectLst>
                <a:outerShdw blurRad="38100" dist="38100" dir="2700000" algn="tl">
                  <a:srgbClr val="000000">
                    <a:alpha val="43137"/>
                  </a:srgbClr>
                </a:outerShdw>
              </a:effectLst>
              <a:latin typeface="맑은 고딕" pitchFamily="50" charset="-127"/>
              <a:ea typeface="맑은 고딕" pitchFamily="50" charset="-127"/>
            </a:endParaRPr>
          </a:p>
        </p:txBody>
      </p:sp>
      <p:pic>
        <p:nvPicPr>
          <p:cNvPr id="4" name="Picture 3">
            <a:extLst>
              <a:ext uri="{FF2B5EF4-FFF2-40B4-BE49-F238E27FC236}">
                <a16:creationId xmlns:a16="http://schemas.microsoft.com/office/drawing/2014/main" id="{47EA900F-BDFF-47D3-BFF8-5C7F26634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24" y="890246"/>
            <a:ext cx="3383573" cy="533446"/>
          </a:xfrm>
          <a:prstGeom prst="rect">
            <a:avLst/>
          </a:prstGeom>
          <a:ln>
            <a:noFill/>
          </a:ln>
          <a:effectLst>
            <a:softEdge rad="112500"/>
          </a:effectLst>
        </p:spPr>
      </p:pic>
      <p:pic>
        <p:nvPicPr>
          <p:cNvPr id="6" name="Picture 5">
            <a:extLst>
              <a:ext uri="{FF2B5EF4-FFF2-40B4-BE49-F238E27FC236}">
                <a16:creationId xmlns:a16="http://schemas.microsoft.com/office/drawing/2014/main" id="{39B0FD82-B4C8-495E-9FC7-DD184DD6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324" y="1369506"/>
            <a:ext cx="3421677" cy="541067"/>
          </a:xfrm>
          <a:prstGeom prst="rect">
            <a:avLst/>
          </a:prstGeom>
          <a:ln>
            <a:noFill/>
          </a:ln>
          <a:effectLst>
            <a:softEdge rad="112500"/>
          </a:effectLst>
        </p:spPr>
      </p:pic>
      <p:pic>
        <p:nvPicPr>
          <p:cNvPr id="21" name="Picture 20">
            <a:extLst>
              <a:ext uri="{FF2B5EF4-FFF2-40B4-BE49-F238E27FC236}">
                <a16:creationId xmlns:a16="http://schemas.microsoft.com/office/drawing/2014/main" id="{5AB3483E-ADA6-44B3-8042-0651E54F9D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4904"/>
            <a:ext cx="1144311" cy="890704"/>
          </a:xfrm>
          <a:prstGeom prst="rect">
            <a:avLst/>
          </a:prstGeom>
        </p:spPr>
      </p:pic>
      <p:grpSp>
        <p:nvGrpSpPr>
          <p:cNvPr id="24" name="그룹 21">
            <a:extLst>
              <a:ext uri="{FF2B5EF4-FFF2-40B4-BE49-F238E27FC236}">
                <a16:creationId xmlns:a16="http://schemas.microsoft.com/office/drawing/2014/main" id="{0A0DFA77-315F-4EC1-914D-817FFFAC6380}"/>
              </a:ext>
            </a:extLst>
          </p:cNvPr>
          <p:cNvGrpSpPr/>
          <p:nvPr/>
        </p:nvGrpSpPr>
        <p:grpSpPr>
          <a:xfrm>
            <a:off x="4932404" y="3359280"/>
            <a:ext cx="3728419" cy="478968"/>
            <a:chOff x="3809222" y="2344613"/>
            <a:chExt cx="3728419" cy="478968"/>
          </a:xfrm>
        </p:grpSpPr>
        <p:sp>
          <p:nvSpPr>
            <p:cNvPr id="25" name="Text Box 5">
              <a:extLst>
                <a:ext uri="{FF2B5EF4-FFF2-40B4-BE49-F238E27FC236}">
                  <a16:creationId xmlns:a16="http://schemas.microsoft.com/office/drawing/2014/main" id="{136A9B00-9BC7-4288-A3F4-FB1BE2DB079A}"/>
                </a:ext>
              </a:extLst>
            </p:cNvPr>
            <p:cNvSpPr txBox="1">
              <a:spLocks noChangeArrowheads="1"/>
            </p:cNvSpPr>
            <p:nvPr/>
          </p:nvSpPr>
          <p:spPr bwMode="auto">
            <a:xfrm>
              <a:off x="4368991" y="2392694"/>
              <a:ext cx="2952750" cy="369332"/>
            </a:xfrm>
            <a:prstGeom prst="rect">
              <a:avLst/>
            </a:prstGeom>
            <a:noFill/>
            <a:ln w="9525">
              <a:noFill/>
              <a:miter lim="800000"/>
              <a:headEnd/>
              <a:tailEnd/>
            </a:ln>
          </p:spPr>
          <p:txBody>
            <a:bodyPr>
              <a:spAutoFit/>
            </a:bodyPr>
            <a:lstStyle/>
            <a:p>
              <a:pPr>
                <a:defRPr/>
              </a:pPr>
              <a:r>
                <a:rPr lang="en-US" altLang="ko-KR" b="1" dirty="0">
                  <a:solidFill>
                    <a:schemeClr val="tx1">
                      <a:lumMod val="85000"/>
                      <a:lumOff val="15000"/>
                    </a:schemeClr>
                  </a:solidFill>
                  <a:latin typeface="+mj-lt"/>
                  <a:ea typeface="맑은 고딕" pitchFamily="50" charset="-127"/>
                </a:rPr>
                <a:t>Model Building</a:t>
              </a:r>
            </a:p>
          </p:txBody>
        </p:sp>
        <p:sp>
          <p:nvSpPr>
            <p:cNvPr id="26" name="Text Box 11">
              <a:extLst>
                <a:ext uri="{FF2B5EF4-FFF2-40B4-BE49-F238E27FC236}">
                  <a16:creationId xmlns:a16="http://schemas.microsoft.com/office/drawing/2014/main" id="{98954058-7527-4DD8-B938-F995DA4CE5CA}"/>
                </a:ext>
              </a:extLst>
            </p:cNvPr>
            <p:cNvSpPr txBox="1">
              <a:spLocks noChangeArrowheads="1"/>
            </p:cNvSpPr>
            <p:nvPr/>
          </p:nvSpPr>
          <p:spPr bwMode="auto">
            <a:xfrm>
              <a:off x="4368991" y="257736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7" name="TextBox 13">
              <a:extLst>
                <a:ext uri="{FF2B5EF4-FFF2-40B4-BE49-F238E27FC236}">
                  <a16:creationId xmlns:a16="http://schemas.microsoft.com/office/drawing/2014/main" id="{31743212-08D0-464D-B3D1-A33409321E49}"/>
                </a:ext>
              </a:extLst>
            </p:cNvPr>
            <p:cNvSpPr txBox="1">
              <a:spLocks noChangeArrowheads="1"/>
            </p:cNvSpPr>
            <p:nvPr/>
          </p:nvSpPr>
          <p:spPr bwMode="auto">
            <a:xfrm>
              <a:off x="3809222" y="234461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05</a:t>
              </a:r>
              <a:endParaRPr lang="ko-KR" altLang="en-US" sz="2500" b="1" dirty="0">
                <a:solidFill>
                  <a:srgbClr val="3770A4"/>
                </a:solidFill>
                <a:latin typeface="+mj-lt"/>
                <a:ea typeface="맑은 고딕" pitchFamily="50" charset="-127"/>
              </a:endParaRPr>
            </a:p>
          </p:txBody>
        </p:sp>
      </p:grpSp>
      <p:grpSp>
        <p:nvGrpSpPr>
          <p:cNvPr id="28" name="그룹 21">
            <a:extLst>
              <a:ext uri="{FF2B5EF4-FFF2-40B4-BE49-F238E27FC236}">
                <a16:creationId xmlns:a16="http://schemas.microsoft.com/office/drawing/2014/main" id="{03430C8C-DCF9-4F0B-A963-CDFBBE24CE9F}"/>
              </a:ext>
            </a:extLst>
          </p:cNvPr>
          <p:cNvGrpSpPr/>
          <p:nvPr/>
        </p:nvGrpSpPr>
        <p:grpSpPr>
          <a:xfrm>
            <a:off x="4932404" y="4131578"/>
            <a:ext cx="3728419" cy="478968"/>
            <a:chOff x="3809222" y="2344613"/>
            <a:chExt cx="3728419" cy="478968"/>
          </a:xfrm>
        </p:grpSpPr>
        <p:sp>
          <p:nvSpPr>
            <p:cNvPr id="29" name="Text Box 5">
              <a:extLst>
                <a:ext uri="{FF2B5EF4-FFF2-40B4-BE49-F238E27FC236}">
                  <a16:creationId xmlns:a16="http://schemas.microsoft.com/office/drawing/2014/main" id="{967AC8AE-93B1-4C3C-8126-FCF7F7E3BB01}"/>
                </a:ext>
              </a:extLst>
            </p:cNvPr>
            <p:cNvSpPr txBox="1">
              <a:spLocks noChangeArrowheads="1"/>
            </p:cNvSpPr>
            <p:nvPr/>
          </p:nvSpPr>
          <p:spPr bwMode="auto">
            <a:xfrm>
              <a:off x="4368991" y="2392694"/>
              <a:ext cx="2952750" cy="369332"/>
            </a:xfrm>
            <a:prstGeom prst="rect">
              <a:avLst/>
            </a:prstGeom>
            <a:noFill/>
            <a:ln w="9525">
              <a:noFill/>
              <a:miter lim="800000"/>
              <a:headEnd/>
              <a:tailEnd/>
            </a:ln>
          </p:spPr>
          <p:txBody>
            <a:bodyPr>
              <a:spAutoFit/>
            </a:bodyPr>
            <a:lstStyle/>
            <a:p>
              <a:pPr>
                <a:defRPr/>
              </a:pPr>
              <a:r>
                <a:rPr lang="en-US" altLang="ko-KR" b="1" dirty="0">
                  <a:solidFill>
                    <a:schemeClr val="tx1">
                      <a:lumMod val="85000"/>
                      <a:lumOff val="15000"/>
                    </a:schemeClr>
                  </a:solidFill>
                  <a:latin typeface="+mj-lt"/>
                  <a:ea typeface="맑은 고딕" pitchFamily="50" charset="-127"/>
                </a:rPr>
                <a:t>Deployment </a:t>
              </a:r>
            </a:p>
          </p:txBody>
        </p:sp>
        <p:sp>
          <p:nvSpPr>
            <p:cNvPr id="30" name="Text Box 11">
              <a:extLst>
                <a:ext uri="{FF2B5EF4-FFF2-40B4-BE49-F238E27FC236}">
                  <a16:creationId xmlns:a16="http://schemas.microsoft.com/office/drawing/2014/main" id="{8457E064-2204-4005-8A5B-B38AFA0571DE}"/>
                </a:ext>
              </a:extLst>
            </p:cNvPr>
            <p:cNvSpPr txBox="1">
              <a:spLocks noChangeArrowheads="1"/>
            </p:cNvSpPr>
            <p:nvPr/>
          </p:nvSpPr>
          <p:spPr bwMode="auto">
            <a:xfrm>
              <a:off x="4368991" y="257736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31" name="TextBox 13">
              <a:extLst>
                <a:ext uri="{FF2B5EF4-FFF2-40B4-BE49-F238E27FC236}">
                  <a16:creationId xmlns:a16="http://schemas.microsoft.com/office/drawing/2014/main" id="{BD4ED7B5-8F9F-4A25-B31E-732C4A0176C7}"/>
                </a:ext>
              </a:extLst>
            </p:cNvPr>
            <p:cNvSpPr txBox="1">
              <a:spLocks noChangeArrowheads="1"/>
            </p:cNvSpPr>
            <p:nvPr/>
          </p:nvSpPr>
          <p:spPr bwMode="auto">
            <a:xfrm>
              <a:off x="3809222" y="234461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06</a:t>
              </a:r>
              <a:endParaRPr lang="ko-KR" altLang="en-US" sz="2500" b="1" dirty="0">
                <a:solidFill>
                  <a:srgbClr val="3770A4"/>
                </a:solidFill>
                <a:latin typeface="+mj-lt"/>
                <a:ea typeface="맑은 고딕" pitchFamily="50" charset="-127"/>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rot="2700000">
            <a:off x="1166530" y="4286274"/>
            <a:ext cx="593519" cy="593519"/>
          </a:xfrm>
          <a:prstGeom prst="rect">
            <a:avLst/>
          </a:prstGeom>
          <a:solidFill>
            <a:srgbClr val="377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7" name="Text Box 9"/>
          <p:cNvSpPr txBox="1">
            <a:spLocks noChangeArrowheads="1"/>
          </p:cNvSpPr>
          <p:nvPr/>
        </p:nvSpPr>
        <p:spPr bwMode="auto">
          <a:xfrm>
            <a:off x="4475431" y="4432429"/>
            <a:ext cx="4493693" cy="16675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b="1" dirty="0">
                <a:solidFill>
                  <a:srgbClr val="002060"/>
                </a:solidFill>
                <a:ea typeface="Roboto"/>
              </a:rPr>
              <a:t>Predict the Reliance Industries Stock Price for the next 30 days</a:t>
            </a:r>
          </a:p>
          <a:p>
            <a:pPr fontAlgn="base">
              <a:spcBef>
                <a:spcPct val="0"/>
              </a:spcBef>
              <a:spcAft>
                <a:spcPct val="0"/>
              </a:spcAft>
            </a:pPr>
            <a:endParaRPr lang="en-US" sz="2000" b="1" dirty="0">
              <a:solidFill>
                <a:srgbClr val="002060"/>
              </a:solidFill>
              <a:ea typeface="Roboto"/>
              <a:sym typeface="Arial"/>
            </a:endParaRPr>
          </a:p>
          <a:p>
            <a:pPr fontAlgn="base">
              <a:spcBef>
                <a:spcPct val="0"/>
              </a:spcBef>
              <a:spcAft>
                <a:spcPct val="0"/>
              </a:spcAft>
            </a:pPr>
            <a:endParaRPr lang="mr-IN" sz="2000" b="1" dirty="0">
              <a:solidFill>
                <a:srgbClr val="002060"/>
              </a:solidFill>
              <a:ea typeface="Roboto"/>
            </a:endParaRPr>
          </a:p>
          <a:p>
            <a:pPr marR="0" indent="-228600" fontAlgn="base">
              <a:lnSpc>
                <a:spcPct val="200000"/>
              </a:lnSpc>
              <a:spcBef>
                <a:spcPct val="0"/>
              </a:spcBef>
              <a:spcAft>
                <a:spcPct val="0"/>
              </a:spcAft>
              <a:buClrTx/>
              <a:buSzTx/>
              <a:buFont typeface="+mj-lt"/>
              <a:buAutoNum type="arabicPeriod"/>
              <a:tabLst/>
            </a:pPr>
            <a:endParaRPr kumimoji="1" lang="ko-KR" altLang="ko-KR" sz="1300" dirty="0">
              <a:solidFill>
                <a:schemeClr val="tx1">
                  <a:lumMod val="85000"/>
                  <a:lumOff val="15000"/>
                </a:schemeClr>
              </a:solidFill>
              <a:latin typeface="+mj-lt"/>
              <a:ea typeface="맑은 고딕" pitchFamily="50" charset="-127"/>
              <a:cs typeface="굴림" pitchFamily="50" charset="-127"/>
            </a:endParaRPr>
          </a:p>
        </p:txBody>
      </p:sp>
      <p:grpSp>
        <p:nvGrpSpPr>
          <p:cNvPr id="4" name="그룹 3"/>
          <p:cNvGrpSpPr/>
          <p:nvPr/>
        </p:nvGrpSpPr>
        <p:grpSpPr>
          <a:xfrm>
            <a:off x="1165102" y="4012576"/>
            <a:ext cx="3384377" cy="830997"/>
            <a:chOff x="2289023" y="3263651"/>
            <a:chExt cx="3712729" cy="830997"/>
          </a:xfrm>
        </p:grpSpPr>
        <p:sp>
          <p:nvSpPr>
            <p:cNvPr id="10" name="Text Box 5"/>
            <p:cNvSpPr txBox="1">
              <a:spLocks noChangeArrowheads="1"/>
            </p:cNvSpPr>
            <p:nvPr/>
          </p:nvSpPr>
          <p:spPr bwMode="auto">
            <a:xfrm>
              <a:off x="3131064" y="3263651"/>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2400" b="1" dirty="0">
                  <a:solidFill>
                    <a:srgbClr val="3770A4"/>
                  </a:solidFill>
                  <a:latin typeface="+mj-lt"/>
                  <a:ea typeface="맑은 고딕" pitchFamily="50" charset="-127"/>
                </a:rPr>
                <a:t>Business Objective</a:t>
              </a:r>
              <a:r>
                <a:rPr lang="en-US" altLang="ko-KR" sz="2400" b="1" dirty="0">
                  <a:solidFill>
                    <a:schemeClr val="tx1">
                      <a:lumMod val="85000"/>
                      <a:lumOff val="15000"/>
                    </a:schemeClr>
                  </a:solidFill>
                  <a:ea typeface="맑은 고딕" pitchFamily="50" charset="-127"/>
                </a:rPr>
                <a:t> </a:t>
              </a:r>
            </a:p>
            <a:p>
              <a:pPr lvl="0" fontAlgn="base">
                <a:spcBef>
                  <a:spcPct val="0"/>
                </a:spcBef>
                <a:spcAft>
                  <a:spcPct val="0"/>
                </a:spcAft>
              </a:pPr>
              <a:endParaRPr kumimoji="1" lang="en-US" altLang="ko-KR" sz="2400" b="1" dirty="0">
                <a:solidFill>
                  <a:srgbClr val="3770A4"/>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89023" y="3463524"/>
              <a:ext cx="659799"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01</a:t>
              </a:r>
              <a:endParaRPr kumimoji="1" lang="ko-KR" altLang="ko-KR" sz="3200" b="1" dirty="0">
                <a:solidFill>
                  <a:schemeClr val="bg1"/>
                </a:solidFill>
                <a:latin typeface="+mj-lt"/>
                <a:ea typeface="맑은 고딕" pitchFamily="50" charset="-127"/>
                <a:cs typeface="굴림" pitchFamily="50" charset="-127"/>
              </a:endParaRPr>
            </a:p>
          </p:txBody>
        </p:sp>
      </p:grpSp>
      <p:cxnSp>
        <p:nvCxnSpPr>
          <p:cNvPr id="9" name="직선 연결선 8"/>
          <p:cNvCxnSpPr>
            <a:cxnSpLocks/>
          </p:cNvCxnSpPr>
          <p:nvPr/>
        </p:nvCxnSpPr>
        <p:spPr>
          <a:xfrm flipH="1">
            <a:off x="4283968" y="4293096"/>
            <a:ext cx="288032" cy="1872208"/>
          </a:xfrm>
          <a:prstGeom prst="line">
            <a:avLst/>
          </a:prstGeom>
          <a:ln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en-US" altLang="ko-KR" dirty="0">
                <a:sym typeface="Roboto"/>
              </a:rPr>
            </a:br>
            <a:r>
              <a:rPr lang="en-US" altLang="ko-KR" dirty="0">
                <a:sym typeface="Roboto"/>
              </a:rPr>
              <a:t>Data Pre-Processing</a:t>
            </a:r>
            <a:br>
              <a:rPr lang="en-US" altLang="ko-KR" dirty="0"/>
            </a:br>
            <a:endParaRPr lang="ko-KR" altLang="en-US" dirty="0"/>
          </a:p>
        </p:txBody>
      </p:sp>
      <p:pic>
        <p:nvPicPr>
          <p:cNvPr id="3" name="Picture 2">
            <a:extLst>
              <a:ext uri="{FF2B5EF4-FFF2-40B4-BE49-F238E27FC236}">
                <a16:creationId xmlns:a16="http://schemas.microsoft.com/office/drawing/2014/main" id="{CE67E0D6-834C-4665-BC42-3B73251FF0A2}"/>
              </a:ext>
            </a:extLst>
          </p:cNvPr>
          <p:cNvPicPr>
            <a:picLocks noChangeAspect="1"/>
          </p:cNvPicPr>
          <p:nvPr/>
        </p:nvPicPr>
        <p:blipFill rotWithShape="1">
          <a:blip r:embed="rId2"/>
          <a:srcRect l="18914" t="24883" r="37068" b="31185"/>
          <a:stretch/>
        </p:blipFill>
        <p:spPr>
          <a:xfrm>
            <a:off x="179512" y="2004864"/>
            <a:ext cx="5561093" cy="4046878"/>
          </a:xfrm>
          <a:prstGeom prst="rect">
            <a:avLst/>
          </a:prstGeom>
          <a:ln w="38100" cap="sq">
            <a:solidFill>
              <a:schemeClr val="bg1">
                <a:lumMod val="85000"/>
              </a:schemeClr>
            </a:solidFill>
            <a:prstDash val="solid"/>
            <a:miter lim="800000"/>
          </a:ln>
          <a:effectLst/>
        </p:spPr>
      </p:pic>
      <p:sp>
        <p:nvSpPr>
          <p:cNvPr id="4" name="TextBox 3">
            <a:extLst>
              <a:ext uri="{FF2B5EF4-FFF2-40B4-BE49-F238E27FC236}">
                <a16:creationId xmlns:a16="http://schemas.microsoft.com/office/drawing/2014/main" id="{E84779A8-678F-4175-AF8A-B155409775BB}"/>
              </a:ext>
            </a:extLst>
          </p:cNvPr>
          <p:cNvSpPr txBox="1"/>
          <p:nvPr/>
        </p:nvSpPr>
        <p:spPr>
          <a:xfrm>
            <a:off x="102514" y="980728"/>
            <a:ext cx="8501933" cy="1631216"/>
          </a:xfrm>
          <a:prstGeom prst="rect">
            <a:avLst/>
          </a:prstGeom>
          <a:noFill/>
        </p:spPr>
        <p:txBody>
          <a:bodyPr wrap="square" rtlCol="0">
            <a:spAutoFit/>
          </a:bodyPr>
          <a:lstStyle/>
          <a:p>
            <a:pPr marL="285750" lvl="0" indent="-285750">
              <a:spcBef>
                <a:spcPts val="0"/>
              </a:spcBef>
              <a:buClr>
                <a:srgbClr val="FFC000"/>
              </a:buClr>
              <a:buSzPts val="1800"/>
              <a:buFont typeface="Wingdings" panose="05000000000000000000" pitchFamily="2" charset="2"/>
              <a:buChar char="v"/>
            </a:pPr>
            <a:r>
              <a:rPr lang="en-US" sz="1600" b="1" dirty="0">
                <a:solidFill>
                  <a:srgbClr val="002060"/>
                </a:solidFill>
                <a:sym typeface="Century Gothic"/>
              </a:rPr>
              <a:t>This is the data set of Reliance Stock</a:t>
            </a:r>
            <a:endParaRPr lang="en-US" sz="1600" b="1" dirty="0">
              <a:solidFill>
                <a:srgbClr val="002060"/>
              </a:solidFill>
              <a:sym typeface="Arial"/>
            </a:endParaRPr>
          </a:p>
          <a:p>
            <a:pPr marL="285750" lvl="0" indent="-285750" algn="just">
              <a:spcBef>
                <a:spcPts val="0"/>
              </a:spcBef>
              <a:buClr>
                <a:srgbClr val="FFC000"/>
              </a:buClr>
              <a:buSzPts val="1800"/>
              <a:buFont typeface="Wingdings" panose="05000000000000000000" pitchFamily="2" charset="2"/>
              <a:buChar char="v"/>
            </a:pPr>
            <a:r>
              <a:rPr lang="en-US" sz="1600" b="1" dirty="0">
                <a:solidFill>
                  <a:srgbClr val="002060"/>
                </a:solidFill>
                <a:sym typeface="Century Gothic"/>
              </a:rPr>
              <a:t> Range of the stock collected is 7 years (2015-2022) </a:t>
            </a:r>
          </a:p>
          <a:p>
            <a:pPr algn="just">
              <a:buClr>
                <a:srgbClr val="FFC000"/>
              </a:buClr>
              <a:buSzPts val="1800"/>
            </a:pPr>
            <a:r>
              <a:rPr lang="en-US" sz="1600" b="1" dirty="0">
                <a:solidFill>
                  <a:srgbClr val="002060"/>
                </a:solidFill>
              </a:rPr>
              <a:t>  basically this dataset contains 7 different features i.e. Date, Open, High, Low, Close, Adj Close, Volume</a:t>
            </a:r>
          </a:p>
          <a:p>
            <a:pPr lvl="0" algn="just">
              <a:spcBef>
                <a:spcPts val="0"/>
              </a:spcBef>
              <a:buClr>
                <a:srgbClr val="FFC000"/>
              </a:buClr>
              <a:buSzPts val="1800"/>
            </a:pPr>
            <a:endParaRPr lang="en-US" sz="1600" b="1" dirty="0">
              <a:solidFill>
                <a:srgbClr val="002060"/>
              </a:solidFill>
              <a:sym typeface="Century Gothic"/>
            </a:endParaRPr>
          </a:p>
          <a:p>
            <a:pPr marL="285750" lvl="0" indent="-285750">
              <a:spcBef>
                <a:spcPts val="0"/>
              </a:spcBef>
              <a:buClr>
                <a:srgbClr val="C00000"/>
              </a:buClr>
              <a:buSzPts val="1800"/>
              <a:buFont typeface="Wingdings" panose="05000000000000000000" pitchFamily="2" charset="2"/>
              <a:buChar char="q"/>
            </a:pPr>
            <a:endParaRPr lang="ko-KR" altLang="en-US" b="1" dirty="0">
              <a:solidFill>
                <a:srgbClr val="002060"/>
              </a:solidFill>
            </a:endParaRPr>
          </a:p>
          <a:p>
            <a:endParaRPr lang="mr-IN" dirty="0"/>
          </a:p>
        </p:txBody>
      </p:sp>
      <p:sp>
        <p:nvSpPr>
          <p:cNvPr id="5" name="Rectangle 4">
            <a:extLst>
              <a:ext uri="{FF2B5EF4-FFF2-40B4-BE49-F238E27FC236}">
                <a16:creationId xmlns:a16="http://schemas.microsoft.com/office/drawing/2014/main" id="{8FBE74BD-296C-442E-B6C3-B2069BD74197}"/>
              </a:ext>
            </a:extLst>
          </p:cNvPr>
          <p:cNvSpPr/>
          <p:nvPr/>
        </p:nvSpPr>
        <p:spPr>
          <a:xfrm>
            <a:off x="5687349" y="2004864"/>
            <a:ext cx="3419872" cy="4524315"/>
          </a:xfrm>
          <a:prstGeom prst="rect">
            <a:avLst/>
          </a:prstGeom>
        </p:spPr>
        <p:txBody>
          <a:bodyPr wrap="square">
            <a:spAutoFit/>
          </a:bodyPr>
          <a:lstStyle/>
          <a:p>
            <a:r>
              <a:rPr lang="en-US" sz="1600" b="1" u="sng" dirty="0"/>
              <a:t>Date</a:t>
            </a:r>
            <a:r>
              <a:rPr lang="en-US" sz="1600" b="1" dirty="0">
                <a:solidFill>
                  <a:srgbClr val="002060"/>
                </a:solidFill>
              </a:rPr>
              <a:t> – This contains of the date of trade</a:t>
            </a:r>
          </a:p>
          <a:p>
            <a:endParaRPr lang="en-US" sz="1600" b="1" dirty="0">
              <a:solidFill>
                <a:srgbClr val="002060"/>
              </a:solidFill>
            </a:endParaRPr>
          </a:p>
          <a:p>
            <a:r>
              <a:rPr lang="en-US" sz="1600" b="1" u="sng" dirty="0"/>
              <a:t>Open</a:t>
            </a:r>
            <a:r>
              <a:rPr lang="en-US" sz="1600" b="1" dirty="0">
                <a:solidFill>
                  <a:srgbClr val="002060"/>
                </a:solidFill>
              </a:rPr>
              <a:t> – Open is the price when the </a:t>
            </a:r>
          </a:p>
          <a:p>
            <a:r>
              <a:rPr lang="en-US" sz="1600" b="1" dirty="0">
                <a:solidFill>
                  <a:srgbClr val="002060"/>
                </a:solidFill>
              </a:rPr>
              <a:t>              stock began</a:t>
            </a:r>
          </a:p>
          <a:p>
            <a:endParaRPr lang="en-US" sz="1600" b="1" dirty="0">
              <a:solidFill>
                <a:srgbClr val="002060"/>
              </a:solidFill>
            </a:endParaRPr>
          </a:p>
          <a:p>
            <a:r>
              <a:rPr lang="en-US" sz="1600" b="1" u="sng" dirty="0"/>
              <a:t>High</a:t>
            </a:r>
            <a:r>
              <a:rPr lang="en-US" sz="1600" b="1" dirty="0">
                <a:solidFill>
                  <a:srgbClr val="002060"/>
                </a:solidFill>
              </a:rPr>
              <a:t> –   Maximum price at the given </a:t>
            </a:r>
          </a:p>
          <a:p>
            <a:r>
              <a:rPr lang="en-US" sz="1600" b="1" dirty="0">
                <a:solidFill>
                  <a:srgbClr val="002060"/>
                </a:solidFill>
              </a:rPr>
              <a:t>              time period</a:t>
            </a:r>
          </a:p>
          <a:p>
            <a:endParaRPr lang="en-US" sz="1600" b="1" dirty="0">
              <a:solidFill>
                <a:srgbClr val="002060"/>
              </a:solidFill>
            </a:endParaRPr>
          </a:p>
          <a:p>
            <a:r>
              <a:rPr lang="en-US" sz="1600" b="1" u="sng" dirty="0"/>
              <a:t>Low</a:t>
            </a:r>
            <a:r>
              <a:rPr lang="en-US" sz="1600" b="1" dirty="0">
                <a:solidFill>
                  <a:srgbClr val="002060"/>
                </a:solidFill>
              </a:rPr>
              <a:t> –  Minimum price at the given time </a:t>
            </a:r>
          </a:p>
          <a:p>
            <a:r>
              <a:rPr lang="en-US" sz="1600" b="1" dirty="0">
                <a:solidFill>
                  <a:srgbClr val="002060"/>
                </a:solidFill>
              </a:rPr>
              <a:t>               period</a:t>
            </a:r>
          </a:p>
          <a:p>
            <a:endParaRPr lang="en-US" sz="1600" b="1" dirty="0">
              <a:solidFill>
                <a:srgbClr val="002060"/>
              </a:solidFill>
            </a:endParaRPr>
          </a:p>
          <a:p>
            <a:r>
              <a:rPr lang="en-US" sz="1600" b="1" u="sng" dirty="0"/>
              <a:t>Close</a:t>
            </a:r>
            <a:r>
              <a:rPr lang="en-US" sz="1600" b="1" dirty="0">
                <a:solidFill>
                  <a:srgbClr val="002060"/>
                </a:solidFill>
              </a:rPr>
              <a:t> –  Price at which stock ended</a:t>
            </a:r>
          </a:p>
          <a:p>
            <a:endParaRPr lang="en-US" sz="1600" b="1" dirty="0">
              <a:solidFill>
                <a:srgbClr val="002060"/>
              </a:solidFill>
            </a:endParaRPr>
          </a:p>
          <a:p>
            <a:r>
              <a:rPr lang="en-US" sz="1600" b="1" u="sng" dirty="0"/>
              <a:t>Adj Close </a:t>
            </a:r>
            <a:r>
              <a:rPr lang="en-US" sz="1600" b="1" dirty="0">
                <a:solidFill>
                  <a:srgbClr val="002060"/>
                </a:solidFill>
              </a:rPr>
              <a:t>-Used to examine historical </a:t>
            </a:r>
          </a:p>
          <a:p>
            <a:r>
              <a:rPr lang="en-US" sz="1600" b="1" dirty="0">
                <a:solidFill>
                  <a:srgbClr val="002060"/>
                </a:solidFill>
              </a:rPr>
              <a:t>                  returns</a:t>
            </a:r>
          </a:p>
          <a:p>
            <a:endParaRPr lang="en-US" sz="1600" b="1" dirty="0">
              <a:solidFill>
                <a:srgbClr val="002060"/>
              </a:solidFill>
            </a:endParaRPr>
          </a:p>
          <a:p>
            <a:r>
              <a:rPr lang="en-US" sz="1600" b="1" u="sng" dirty="0"/>
              <a:t>Volume</a:t>
            </a:r>
            <a:r>
              <a:rPr lang="en-US" sz="1600" b="1" dirty="0">
                <a:solidFill>
                  <a:srgbClr val="002060"/>
                </a:solidFill>
              </a:rPr>
              <a:t> –It is the total amount of </a:t>
            </a:r>
          </a:p>
          <a:p>
            <a:r>
              <a:rPr lang="en-US" sz="1600" b="1" dirty="0">
                <a:solidFill>
                  <a:srgbClr val="002060"/>
                </a:solidFill>
              </a:rPr>
              <a:t>                 trading activity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A608C-F761-4CD6-8E61-F4392461C5A1}"/>
              </a:ext>
            </a:extLst>
          </p:cNvPr>
          <p:cNvSpPr>
            <a:spLocks noGrp="1"/>
          </p:cNvSpPr>
          <p:nvPr>
            <p:ph idx="1"/>
          </p:nvPr>
        </p:nvSpPr>
        <p:spPr>
          <a:xfrm>
            <a:off x="3851920" y="1261700"/>
            <a:ext cx="5292080" cy="5479667"/>
          </a:xfrm>
        </p:spPr>
        <p:txBody>
          <a:bodyPr>
            <a:normAutofit/>
          </a:bodyPr>
          <a:lstStyle/>
          <a:p>
            <a:pPr marL="0" lvl="0" indent="0">
              <a:spcBef>
                <a:spcPts val="0"/>
              </a:spcBef>
            </a:pPr>
            <a:r>
              <a:rPr kumimoji="1" lang="en-US" altLang="en-US" sz="2000" b="1" i="0" dirty="0">
                <a:solidFill>
                  <a:schemeClr val="tx1"/>
                </a:solidFill>
                <a:effectLst>
                  <a:outerShdw blurRad="63500" algn="ctr" rotWithShape="0">
                    <a:prstClr val="black">
                      <a:alpha val="13000"/>
                    </a:prstClr>
                  </a:outerShdw>
                </a:effectLst>
                <a:sym typeface="Arial"/>
              </a:rPr>
              <a:t>Data Set details</a:t>
            </a:r>
            <a:r>
              <a:rPr kumimoji="1" lang="en-US" altLang="en-US" sz="2000" b="1" dirty="0">
                <a:solidFill>
                  <a:schemeClr val="tx1"/>
                </a:solidFill>
                <a:effectLst>
                  <a:outerShdw blurRad="63500" algn="ctr" rotWithShape="0">
                    <a:prstClr val="black">
                      <a:alpha val="13000"/>
                    </a:prstClr>
                  </a:outerShdw>
                </a:effectLst>
                <a:sym typeface="Arial"/>
              </a:rPr>
              <a:t>:</a:t>
            </a:r>
          </a:p>
          <a:p>
            <a:pPr marL="0" lvl="0" indent="0">
              <a:spcBef>
                <a:spcPts val="0"/>
              </a:spcBef>
            </a:pPr>
            <a:endParaRPr lang="en-US" b="1" dirty="0">
              <a:solidFill>
                <a:srgbClr val="002060"/>
              </a:solidFill>
              <a:latin typeface="+mn-lt"/>
              <a:ea typeface="+mn-ea"/>
            </a:endParaRPr>
          </a:p>
          <a:p>
            <a:pPr marL="0" lvl="0" indent="-114300" algn="just">
              <a:spcBef>
                <a:spcPts val="0"/>
              </a:spcBef>
              <a:buClr>
                <a:schemeClr val="dk1"/>
              </a:buClr>
              <a:buSzPts val="1800"/>
              <a:buFont typeface="Noto Sans Symbols"/>
              <a:buChar char="⮚"/>
            </a:pPr>
            <a:r>
              <a:rPr lang="en-US" altLang="en-US" b="1" i="0" dirty="0">
                <a:solidFill>
                  <a:schemeClr val="tx1"/>
                </a:solidFill>
                <a:latin typeface="+mn-lt"/>
                <a:ea typeface="+mn-ea"/>
                <a:sym typeface="Arial"/>
              </a:rPr>
              <a:t> </a:t>
            </a:r>
            <a:r>
              <a:rPr lang="en-US" altLang="en-US" b="1" i="0" dirty="0">
                <a:solidFill>
                  <a:srgbClr val="002060"/>
                </a:solidFill>
                <a:latin typeface="+mn-lt"/>
                <a:ea typeface="+mn-ea"/>
                <a:sym typeface="Arial"/>
              </a:rPr>
              <a:t>Data of each company consists of 1972 entries &amp; 7 columns </a:t>
            </a:r>
          </a:p>
          <a:p>
            <a:pPr marL="0" lvl="0" indent="0" algn="just">
              <a:spcBef>
                <a:spcPts val="0"/>
              </a:spcBef>
              <a:buClr>
                <a:schemeClr val="dk1"/>
              </a:buClr>
              <a:buSzPts val="1800"/>
            </a:pPr>
            <a:endParaRPr lang="en-US" altLang="en-US" b="1" i="0" dirty="0">
              <a:solidFill>
                <a:srgbClr val="002060"/>
              </a:solidFill>
              <a:latin typeface="+mn-lt"/>
              <a:ea typeface="+mn-ea"/>
              <a:sym typeface="Arial"/>
            </a:endParaRPr>
          </a:p>
          <a:p>
            <a:pPr marL="0" lvl="0" indent="-114300" algn="just">
              <a:spcBef>
                <a:spcPts val="0"/>
              </a:spcBef>
              <a:buClr>
                <a:schemeClr val="dk1"/>
              </a:buClr>
              <a:buSzPts val="1800"/>
              <a:buFont typeface="Noto Sans Symbols"/>
              <a:buChar char="⮚"/>
            </a:pPr>
            <a:r>
              <a:rPr lang="en-US" altLang="en-US" b="1" i="0" dirty="0">
                <a:solidFill>
                  <a:schemeClr val="tx1"/>
                </a:solidFill>
                <a:latin typeface="+mn-lt"/>
                <a:ea typeface="+mn-ea"/>
                <a:sym typeface="Arial"/>
              </a:rPr>
              <a:t> </a:t>
            </a:r>
            <a:r>
              <a:rPr lang="en-US" altLang="en-US" b="1" i="0" dirty="0">
                <a:solidFill>
                  <a:srgbClr val="002060"/>
                </a:solidFill>
                <a:latin typeface="+mn-lt"/>
                <a:ea typeface="+mn-ea"/>
                <a:sym typeface="Arial"/>
              </a:rPr>
              <a:t>One Null Values </a:t>
            </a:r>
          </a:p>
          <a:p>
            <a:pPr marL="0" lvl="0" indent="0" algn="just">
              <a:spcBef>
                <a:spcPts val="0"/>
              </a:spcBef>
              <a:buClr>
                <a:schemeClr val="dk1"/>
              </a:buClr>
              <a:buSzPts val="1800"/>
            </a:pPr>
            <a:endParaRPr lang="en-US" altLang="en-US" b="1" i="0" dirty="0">
              <a:solidFill>
                <a:schemeClr val="tx1"/>
              </a:solidFill>
              <a:latin typeface="+mn-lt"/>
              <a:ea typeface="+mn-ea"/>
              <a:sym typeface="Arial"/>
            </a:endParaRPr>
          </a:p>
          <a:p>
            <a:pPr marL="0" lvl="0" indent="0" algn="just">
              <a:spcBef>
                <a:spcPts val="0"/>
              </a:spcBef>
              <a:buClr>
                <a:schemeClr val="dk1"/>
              </a:buClr>
              <a:buSzPts val="1800"/>
            </a:pPr>
            <a:endParaRPr lang="en-US" altLang="en-US" b="1" i="0" dirty="0">
              <a:solidFill>
                <a:schemeClr val="tx1"/>
              </a:solidFill>
              <a:latin typeface="+mn-lt"/>
              <a:ea typeface="+mn-ea"/>
              <a:sym typeface="Arial"/>
            </a:endParaRPr>
          </a:p>
          <a:p>
            <a:pPr marL="0" lvl="0" indent="0" algn="just">
              <a:spcBef>
                <a:spcPts val="0"/>
              </a:spcBef>
              <a:buClr>
                <a:schemeClr val="dk1"/>
              </a:buClr>
              <a:buSzPts val="1800"/>
            </a:pPr>
            <a:endParaRPr lang="en-US" altLang="en-US" b="1" i="0" dirty="0">
              <a:solidFill>
                <a:schemeClr val="tx1"/>
              </a:solidFill>
              <a:latin typeface="+mn-lt"/>
              <a:ea typeface="+mn-ea"/>
              <a:sym typeface="Arial"/>
            </a:endParaRPr>
          </a:p>
          <a:p>
            <a:pPr marL="0" lvl="0" indent="0" algn="just">
              <a:spcBef>
                <a:spcPts val="0"/>
              </a:spcBef>
              <a:buClr>
                <a:schemeClr val="dk1"/>
              </a:buClr>
              <a:buSzPts val="1800"/>
            </a:pPr>
            <a:endParaRPr lang="en-US" dirty="0"/>
          </a:p>
          <a:p>
            <a:pPr marL="0" indent="-114300" algn="just">
              <a:spcBef>
                <a:spcPts val="0"/>
              </a:spcBef>
              <a:buClr>
                <a:schemeClr val="dk1"/>
              </a:buClr>
              <a:buSzPts val="1800"/>
              <a:buFont typeface="Noto Sans Symbols"/>
              <a:buChar char="⮚"/>
            </a:pPr>
            <a:r>
              <a:rPr lang="en-US" altLang="en-US" b="1" i="0" dirty="0">
                <a:solidFill>
                  <a:srgbClr val="002060"/>
                </a:solidFill>
                <a:latin typeface="+mn-lt"/>
                <a:ea typeface="+mn-ea"/>
                <a:sym typeface="Arial"/>
              </a:rPr>
              <a:t> Drop Null Values .</a:t>
            </a:r>
          </a:p>
          <a:p>
            <a:pPr marL="0" indent="-114300" algn="just">
              <a:spcBef>
                <a:spcPts val="0"/>
              </a:spcBef>
              <a:buClr>
                <a:schemeClr val="dk1"/>
              </a:buClr>
              <a:buSzPts val="1800"/>
              <a:buFont typeface="Noto Sans Symbols"/>
              <a:buChar char="⮚"/>
            </a:pPr>
            <a:endParaRPr lang="en-US" altLang="en-US" b="1" i="0" dirty="0">
              <a:solidFill>
                <a:srgbClr val="002060"/>
              </a:solidFill>
              <a:latin typeface="+mn-lt"/>
              <a:ea typeface="+mn-ea"/>
              <a:sym typeface="Arial"/>
            </a:endParaRPr>
          </a:p>
          <a:p>
            <a:pPr marL="0" indent="-114300" algn="just">
              <a:spcBef>
                <a:spcPts val="0"/>
              </a:spcBef>
              <a:buClr>
                <a:schemeClr val="dk1"/>
              </a:buClr>
              <a:buSzPts val="1800"/>
              <a:buFont typeface="Noto Sans Symbols"/>
              <a:buChar char="⮚"/>
            </a:pPr>
            <a:endParaRPr lang="en-US" altLang="en-US" b="1" i="0" dirty="0">
              <a:solidFill>
                <a:srgbClr val="002060"/>
              </a:solidFill>
              <a:latin typeface="+mn-lt"/>
              <a:ea typeface="+mn-ea"/>
              <a:sym typeface="Arial"/>
            </a:endParaRPr>
          </a:p>
          <a:p>
            <a:pPr marL="0" indent="-114300" algn="just">
              <a:spcBef>
                <a:spcPts val="0"/>
              </a:spcBef>
              <a:buClr>
                <a:schemeClr val="dk1"/>
              </a:buClr>
              <a:buSzPts val="1800"/>
              <a:buFont typeface="Noto Sans Symbols"/>
              <a:buChar char="⮚"/>
            </a:pPr>
            <a:endParaRPr lang="en-US" altLang="en-US" b="1" i="0" dirty="0">
              <a:solidFill>
                <a:srgbClr val="002060"/>
              </a:solidFill>
              <a:latin typeface="+mn-lt"/>
              <a:ea typeface="+mn-ea"/>
              <a:sym typeface="Arial"/>
            </a:endParaRPr>
          </a:p>
          <a:p>
            <a:pPr marL="0" indent="-114300" algn="just">
              <a:spcBef>
                <a:spcPts val="0"/>
              </a:spcBef>
              <a:buClr>
                <a:schemeClr val="dk1"/>
              </a:buClr>
              <a:buSzPts val="1800"/>
              <a:buFont typeface="Noto Sans Symbols"/>
              <a:buChar char="⮚"/>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pPr marL="0" indent="-114300" algn="just">
              <a:spcBef>
                <a:spcPts val="0"/>
              </a:spcBef>
              <a:buClr>
                <a:schemeClr val="dk1"/>
              </a:buClr>
              <a:buSzPts val="1800"/>
              <a:buFont typeface="Noto Sans Symbols"/>
              <a:buChar char="⮚"/>
            </a:pPr>
            <a:r>
              <a:rPr lang="en-US" altLang="en-US" b="1" i="0" dirty="0">
                <a:solidFill>
                  <a:srgbClr val="002060"/>
                </a:solidFill>
                <a:sym typeface="Arial"/>
              </a:rPr>
              <a:t>No Duplicate Values.</a:t>
            </a:r>
          </a:p>
          <a:p>
            <a:pPr marL="0" indent="0" algn="just">
              <a:spcBef>
                <a:spcPts val="0"/>
              </a:spcBef>
              <a:buClr>
                <a:schemeClr val="dk1"/>
              </a:buClr>
              <a:buSzPts val="1800"/>
            </a:pPr>
            <a:endParaRPr lang="en-US" altLang="en-US" b="1" i="0" dirty="0">
              <a:solidFill>
                <a:srgbClr val="002060"/>
              </a:solidFill>
              <a:latin typeface="+mn-lt"/>
              <a:ea typeface="+mn-ea"/>
              <a:sym typeface="Arial"/>
            </a:endParaRPr>
          </a:p>
          <a:p>
            <a:endParaRPr lang="mr-IN" dirty="0"/>
          </a:p>
        </p:txBody>
      </p:sp>
      <p:sp>
        <p:nvSpPr>
          <p:cNvPr id="3" name="Title 2">
            <a:extLst>
              <a:ext uri="{FF2B5EF4-FFF2-40B4-BE49-F238E27FC236}">
                <a16:creationId xmlns:a16="http://schemas.microsoft.com/office/drawing/2014/main" id="{2D76D3DA-8A01-43F6-98BA-EAD673A28887}"/>
              </a:ext>
            </a:extLst>
          </p:cNvPr>
          <p:cNvSpPr>
            <a:spLocks noGrp="1"/>
          </p:cNvSpPr>
          <p:nvPr>
            <p:ph type="title"/>
          </p:nvPr>
        </p:nvSpPr>
        <p:spPr>
          <a:xfrm>
            <a:off x="251520" y="260648"/>
            <a:ext cx="7661196" cy="796908"/>
          </a:xfrm>
        </p:spPr>
        <p:txBody>
          <a:bodyPr>
            <a:normAutofit fontScale="90000"/>
          </a:bodyPr>
          <a:lstStyle/>
          <a:p>
            <a:r>
              <a:rPr kumimoji="1" lang="en-US" altLang="ko-KR" sz="2700" dirty="0">
                <a:cs typeface="+mn-cs"/>
                <a:sym typeface="Roboto"/>
              </a:rPr>
              <a:t>Exploratory Data Analysis</a:t>
            </a:r>
            <a:br>
              <a:rPr lang="en-US" altLang="ko-KR" sz="2800" dirty="0">
                <a:solidFill>
                  <a:schemeClr val="tx1">
                    <a:lumMod val="85000"/>
                    <a:lumOff val="15000"/>
                  </a:schemeClr>
                </a:solidFill>
              </a:rPr>
            </a:br>
            <a:endParaRPr lang="mr-IN" dirty="0"/>
          </a:p>
        </p:txBody>
      </p:sp>
      <p:pic>
        <p:nvPicPr>
          <p:cNvPr id="5" name="Picture 4">
            <a:extLst>
              <a:ext uri="{FF2B5EF4-FFF2-40B4-BE49-F238E27FC236}">
                <a16:creationId xmlns:a16="http://schemas.microsoft.com/office/drawing/2014/main" id="{AB4603AF-4DC4-470C-85F4-04EC2D759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42" y="1213867"/>
            <a:ext cx="2808312" cy="2143125"/>
          </a:xfrm>
          <a:prstGeom prst="rect">
            <a:avLst/>
          </a:prstGeom>
          <a:ln w="38100" cap="sq">
            <a:solidFill>
              <a:schemeClr val="bg1">
                <a:lumMod val="85000"/>
              </a:schemeClr>
            </a:solidFill>
            <a:prstDash val="solid"/>
            <a:miter lim="800000"/>
          </a:ln>
          <a:effectLst/>
        </p:spPr>
      </p:pic>
      <p:pic>
        <p:nvPicPr>
          <p:cNvPr id="13" name="Picture 12">
            <a:extLst>
              <a:ext uri="{FF2B5EF4-FFF2-40B4-BE49-F238E27FC236}">
                <a16:creationId xmlns:a16="http://schemas.microsoft.com/office/drawing/2014/main" id="{BBE9FD48-8802-4BDF-B535-A40C55686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42" y="3473373"/>
            <a:ext cx="2808312" cy="2350060"/>
          </a:xfrm>
          <a:prstGeom prst="rect">
            <a:avLst/>
          </a:prstGeom>
          <a:ln w="38100" cap="sq">
            <a:solidFill>
              <a:schemeClr val="bg1">
                <a:lumMod val="85000"/>
              </a:schemeClr>
            </a:solidFill>
            <a:prstDash val="solid"/>
            <a:miter lim="800000"/>
          </a:ln>
          <a:effectLst/>
        </p:spPr>
      </p:pic>
      <p:pic>
        <p:nvPicPr>
          <p:cNvPr id="15" name="Picture 14">
            <a:extLst>
              <a:ext uri="{FF2B5EF4-FFF2-40B4-BE49-F238E27FC236}">
                <a16:creationId xmlns:a16="http://schemas.microsoft.com/office/drawing/2014/main" id="{95C9ABA6-1C5B-438F-AD81-7B61F4FDF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94" y="5990372"/>
            <a:ext cx="2788060" cy="640135"/>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38302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F8210-00D0-4221-8211-CBC2FCDBEF37}"/>
              </a:ext>
            </a:extLst>
          </p:cNvPr>
          <p:cNvSpPr>
            <a:spLocks noGrp="1"/>
          </p:cNvSpPr>
          <p:nvPr>
            <p:ph type="title"/>
          </p:nvPr>
        </p:nvSpPr>
        <p:spPr/>
        <p:txBody>
          <a:bodyPr/>
          <a:lstStyle/>
          <a:p>
            <a:r>
              <a:rPr kumimoji="1" lang="en-US" altLang="en-US" sz="2400" dirty="0">
                <a:cs typeface="+mn-cs"/>
                <a:sym typeface="Arial"/>
              </a:rPr>
              <a:t>Datatype Changing </a:t>
            </a:r>
            <a:endParaRPr kumimoji="1" lang="mr-IN" altLang="en-US" sz="2400" dirty="0">
              <a:cs typeface="+mn-cs"/>
            </a:endParaRPr>
          </a:p>
        </p:txBody>
      </p:sp>
      <p:pic>
        <p:nvPicPr>
          <p:cNvPr id="4" name="Content Placeholder 3">
            <a:extLst>
              <a:ext uri="{FF2B5EF4-FFF2-40B4-BE49-F238E27FC236}">
                <a16:creationId xmlns:a16="http://schemas.microsoft.com/office/drawing/2014/main" id="{A0373A4F-F21A-4238-8FFA-C02952A59C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479" y="1030687"/>
            <a:ext cx="2592288" cy="1634136"/>
          </a:xfrm>
          <a:prstGeom prst="rect">
            <a:avLst/>
          </a:prstGeom>
          <a:ln w="38100" cap="sq">
            <a:solidFill>
              <a:schemeClr val="bg1">
                <a:lumMod val="85000"/>
              </a:schemeClr>
            </a:solidFill>
            <a:prstDash val="solid"/>
            <a:miter lim="800000"/>
          </a:ln>
          <a:effectLst/>
        </p:spPr>
      </p:pic>
      <p:pic>
        <p:nvPicPr>
          <p:cNvPr id="6" name="Picture 5">
            <a:extLst>
              <a:ext uri="{FF2B5EF4-FFF2-40B4-BE49-F238E27FC236}">
                <a16:creationId xmlns:a16="http://schemas.microsoft.com/office/drawing/2014/main" id="{5E8C8891-F8E6-4952-82F2-C0115339A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8" y="2758880"/>
            <a:ext cx="5120625" cy="2038272"/>
          </a:xfrm>
          <a:prstGeom prst="rect">
            <a:avLst/>
          </a:prstGeom>
          <a:ln w="38100" cap="sq">
            <a:solidFill>
              <a:schemeClr val="bg1">
                <a:lumMod val="85000"/>
              </a:schemeClr>
            </a:solidFill>
            <a:prstDash val="solid"/>
            <a:miter lim="800000"/>
          </a:ln>
          <a:effectLst/>
        </p:spPr>
      </p:pic>
      <p:sp>
        <p:nvSpPr>
          <p:cNvPr id="7" name="TextBox 6">
            <a:extLst>
              <a:ext uri="{FF2B5EF4-FFF2-40B4-BE49-F238E27FC236}">
                <a16:creationId xmlns:a16="http://schemas.microsoft.com/office/drawing/2014/main" id="{3EB80C86-84F0-4BC0-93F0-27B029BFFFC3}"/>
              </a:ext>
            </a:extLst>
          </p:cNvPr>
          <p:cNvSpPr txBox="1"/>
          <p:nvPr/>
        </p:nvSpPr>
        <p:spPr>
          <a:xfrm>
            <a:off x="5508104" y="3441866"/>
            <a:ext cx="3502668" cy="584775"/>
          </a:xfrm>
          <a:prstGeom prst="rect">
            <a:avLst/>
          </a:prstGeom>
          <a:noFill/>
        </p:spPr>
        <p:txBody>
          <a:bodyPr wrap="square" rtlCol="0">
            <a:spAutoFit/>
          </a:bodyPr>
          <a:lstStyle/>
          <a:p>
            <a:r>
              <a:rPr lang="en-US" altLang="en-US" sz="1600" b="1" dirty="0">
                <a:solidFill>
                  <a:srgbClr val="002060"/>
                </a:solidFill>
                <a:sym typeface="Arial"/>
              </a:rPr>
              <a:t>Convert Datatype of Date column Object into Datetime64</a:t>
            </a:r>
            <a:endParaRPr lang="mr-IN" sz="1600" b="1" dirty="0">
              <a:solidFill>
                <a:srgbClr val="002060"/>
              </a:solidFill>
            </a:endParaRPr>
          </a:p>
        </p:txBody>
      </p:sp>
      <p:sp>
        <p:nvSpPr>
          <p:cNvPr id="9" name="TextBox 8">
            <a:extLst>
              <a:ext uri="{FF2B5EF4-FFF2-40B4-BE49-F238E27FC236}">
                <a16:creationId xmlns:a16="http://schemas.microsoft.com/office/drawing/2014/main" id="{02F5D539-E341-4CE6-9FDA-1116EBB3F8D5}"/>
              </a:ext>
            </a:extLst>
          </p:cNvPr>
          <p:cNvSpPr txBox="1"/>
          <p:nvPr/>
        </p:nvSpPr>
        <p:spPr>
          <a:xfrm>
            <a:off x="3419872" y="1503292"/>
            <a:ext cx="4824535" cy="861774"/>
          </a:xfrm>
          <a:prstGeom prst="rect">
            <a:avLst/>
          </a:prstGeom>
          <a:noFill/>
        </p:spPr>
        <p:txBody>
          <a:bodyPr wrap="square" rtlCol="0">
            <a:spAutoFit/>
          </a:bodyPr>
          <a:lstStyle/>
          <a:p>
            <a:r>
              <a:rPr lang="en-US" altLang="en-US" sz="1600" b="1" dirty="0">
                <a:solidFill>
                  <a:srgbClr val="002060"/>
                </a:solidFill>
                <a:sym typeface="Arial"/>
              </a:rPr>
              <a:t>Datatype of consists one Object column and the rest four are numerical ( Float64 )columns.</a:t>
            </a:r>
          </a:p>
          <a:p>
            <a:endParaRPr lang="mr-IN" dirty="0"/>
          </a:p>
        </p:txBody>
      </p:sp>
      <p:pic>
        <p:nvPicPr>
          <p:cNvPr id="8" name="Content Placeholder 4">
            <a:extLst>
              <a:ext uri="{FF2B5EF4-FFF2-40B4-BE49-F238E27FC236}">
                <a16:creationId xmlns:a16="http://schemas.microsoft.com/office/drawing/2014/main" id="{10F20FE7-37F3-4DE7-A2CF-F666857D2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78" y="4891209"/>
            <a:ext cx="4256529" cy="1872208"/>
          </a:xfrm>
          <a:prstGeom prst="rect">
            <a:avLst/>
          </a:prstGeom>
          <a:ln w="38100" cap="sq">
            <a:solidFill>
              <a:schemeClr val="bg1">
                <a:lumMod val="85000"/>
              </a:schemeClr>
            </a:solidFill>
            <a:prstDash val="solid"/>
            <a:miter lim="800000"/>
          </a:ln>
          <a:effectLst/>
        </p:spPr>
      </p:pic>
      <p:sp>
        <p:nvSpPr>
          <p:cNvPr id="10" name="TextBox 9">
            <a:extLst>
              <a:ext uri="{FF2B5EF4-FFF2-40B4-BE49-F238E27FC236}">
                <a16:creationId xmlns:a16="http://schemas.microsoft.com/office/drawing/2014/main" id="{01B61A24-FF1A-44C0-BA85-DB2CD9B6C579}"/>
              </a:ext>
            </a:extLst>
          </p:cNvPr>
          <p:cNvSpPr txBox="1"/>
          <p:nvPr/>
        </p:nvSpPr>
        <p:spPr>
          <a:xfrm>
            <a:off x="5508104" y="5190966"/>
            <a:ext cx="3502668" cy="338554"/>
          </a:xfrm>
          <a:prstGeom prst="rect">
            <a:avLst/>
          </a:prstGeom>
          <a:noFill/>
        </p:spPr>
        <p:txBody>
          <a:bodyPr wrap="square" rtlCol="0">
            <a:spAutoFit/>
          </a:bodyPr>
          <a:lstStyle/>
          <a:p>
            <a:r>
              <a:rPr lang="en-US" sz="1600" b="1" dirty="0">
                <a:solidFill>
                  <a:srgbClr val="002060"/>
                </a:solidFill>
                <a:sym typeface="Arial"/>
              </a:rPr>
              <a:t>Drop </a:t>
            </a:r>
            <a:r>
              <a:rPr lang="en-US" sz="1600" b="1" u="sng" dirty="0">
                <a:solidFill>
                  <a:srgbClr val="002060"/>
                </a:solidFill>
                <a:sym typeface="Arial"/>
              </a:rPr>
              <a:t>Adj Close </a:t>
            </a:r>
            <a:r>
              <a:rPr lang="en-US" sz="1600" b="1" dirty="0">
                <a:solidFill>
                  <a:srgbClr val="002060"/>
                </a:solidFill>
                <a:sym typeface="Arial"/>
              </a:rPr>
              <a:t>and </a:t>
            </a:r>
            <a:r>
              <a:rPr lang="en-US" sz="1600" b="1" u="sng" dirty="0">
                <a:solidFill>
                  <a:srgbClr val="002060"/>
                </a:solidFill>
                <a:sym typeface="Arial"/>
              </a:rPr>
              <a:t>Volume</a:t>
            </a:r>
            <a:r>
              <a:rPr lang="en-US" sz="1600" b="1" dirty="0">
                <a:solidFill>
                  <a:srgbClr val="002060"/>
                </a:solidFill>
                <a:sym typeface="Arial"/>
              </a:rPr>
              <a:t> Column </a:t>
            </a:r>
            <a:endParaRPr lang="mr-IN" sz="1600" b="1" dirty="0">
              <a:solidFill>
                <a:srgbClr val="002060"/>
              </a:solidFill>
            </a:endParaRPr>
          </a:p>
        </p:txBody>
      </p:sp>
    </p:spTree>
    <p:extLst>
      <p:ext uri="{BB962C8B-B14F-4D97-AF65-F5344CB8AC3E}">
        <p14:creationId xmlns:p14="http://schemas.microsoft.com/office/powerpoint/2010/main" val="294338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FA512A-E0A3-488C-BEC7-1C1D66083073}"/>
              </a:ext>
            </a:extLst>
          </p:cNvPr>
          <p:cNvSpPr>
            <a:spLocks noGrp="1"/>
          </p:cNvSpPr>
          <p:nvPr>
            <p:ph idx="1"/>
          </p:nvPr>
        </p:nvSpPr>
        <p:spPr>
          <a:xfrm>
            <a:off x="4109772" y="1340768"/>
            <a:ext cx="4514093" cy="2088232"/>
          </a:xfrm>
        </p:spPr>
        <p:txBody>
          <a:bodyPr/>
          <a:lstStyle/>
          <a:p>
            <a:r>
              <a:rPr lang="en-US" altLang="en-US" i="0" dirty="0"/>
              <a:t>Boxplots </a:t>
            </a:r>
            <a:r>
              <a:rPr lang="en-US" altLang="en-US" i="0" u="sng" dirty="0"/>
              <a:t>–</a:t>
            </a:r>
            <a:endParaRPr lang="en-US" altLang="en-US" i="0" dirty="0"/>
          </a:p>
          <a:p>
            <a:r>
              <a:rPr lang="en-US" altLang="en-US" b="1" i="0" dirty="0">
                <a:solidFill>
                  <a:srgbClr val="002060"/>
                </a:solidFill>
                <a:latin typeface="+mn-lt"/>
                <a:ea typeface="+mn-ea"/>
              </a:rPr>
              <a:t>columns are free from any outlier.</a:t>
            </a:r>
            <a:endParaRPr lang="mr-IN" b="1" i="0" dirty="0">
              <a:solidFill>
                <a:srgbClr val="002060"/>
              </a:solidFill>
              <a:latin typeface="+mn-lt"/>
              <a:ea typeface="+mn-ea"/>
            </a:endParaRPr>
          </a:p>
        </p:txBody>
      </p:sp>
      <p:sp>
        <p:nvSpPr>
          <p:cNvPr id="3" name="Title 2">
            <a:extLst>
              <a:ext uri="{FF2B5EF4-FFF2-40B4-BE49-F238E27FC236}">
                <a16:creationId xmlns:a16="http://schemas.microsoft.com/office/drawing/2014/main" id="{801561A2-3726-4B75-BCB2-92043B8D130E}"/>
              </a:ext>
            </a:extLst>
          </p:cNvPr>
          <p:cNvSpPr>
            <a:spLocks noGrp="1"/>
          </p:cNvSpPr>
          <p:nvPr>
            <p:ph type="title"/>
          </p:nvPr>
        </p:nvSpPr>
        <p:spPr/>
        <p:txBody>
          <a:bodyPr/>
          <a:lstStyle/>
          <a:p>
            <a:r>
              <a:rPr lang="en-US" altLang="en-US" dirty="0"/>
              <a:t>Plot and Boxplot </a:t>
            </a:r>
            <a:endParaRPr lang="mr-IN" dirty="0"/>
          </a:p>
        </p:txBody>
      </p:sp>
      <p:pic>
        <p:nvPicPr>
          <p:cNvPr id="6" name="Picture 5">
            <a:extLst>
              <a:ext uri="{FF2B5EF4-FFF2-40B4-BE49-F238E27FC236}">
                <a16:creationId xmlns:a16="http://schemas.microsoft.com/office/drawing/2014/main" id="{20F02E3F-E645-44F7-B488-FDCF1E8F4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9" y="3562345"/>
            <a:ext cx="5904656" cy="3255851"/>
          </a:xfrm>
          <a:prstGeom prst="rect">
            <a:avLst/>
          </a:prstGeom>
          <a:ln w="38100" cap="sq">
            <a:solidFill>
              <a:schemeClr val="bg1">
                <a:lumMod val="85000"/>
              </a:schemeClr>
            </a:solidFill>
            <a:prstDash val="solid"/>
            <a:miter lim="800000"/>
          </a:ln>
          <a:effectLst/>
        </p:spPr>
      </p:pic>
      <p:pic>
        <p:nvPicPr>
          <p:cNvPr id="7" name="Picture 6">
            <a:extLst>
              <a:ext uri="{FF2B5EF4-FFF2-40B4-BE49-F238E27FC236}">
                <a16:creationId xmlns:a16="http://schemas.microsoft.com/office/drawing/2014/main" id="{8ACE1D7B-04CB-4AB2-9427-8241A9063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39" y="1009861"/>
            <a:ext cx="3744416" cy="2458944"/>
          </a:xfrm>
          <a:prstGeom prst="rect">
            <a:avLst/>
          </a:prstGeom>
          <a:ln w="38100" cap="sq">
            <a:solidFill>
              <a:schemeClr val="bg1">
                <a:lumMod val="85000"/>
              </a:schemeClr>
            </a:solidFill>
            <a:prstDash val="solid"/>
            <a:miter lim="800000"/>
          </a:ln>
          <a:effectLst/>
        </p:spPr>
      </p:pic>
      <p:sp>
        <p:nvSpPr>
          <p:cNvPr id="8" name="Rectangle 7">
            <a:extLst>
              <a:ext uri="{FF2B5EF4-FFF2-40B4-BE49-F238E27FC236}">
                <a16:creationId xmlns:a16="http://schemas.microsoft.com/office/drawing/2014/main" id="{D0903F86-765E-4778-978D-254E6DD1459D}"/>
              </a:ext>
            </a:extLst>
          </p:cNvPr>
          <p:cNvSpPr/>
          <p:nvPr/>
        </p:nvSpPr>
        <p:spPr>
          <a:xfrm>
            <a:off x="6250595" y="4005064"/>
            <a:ext cx="2517306" cy="830997"/>
          </a:xfrm>
          <a:prstGeom prst="rect">
            <a:avLst/>
          </a:prstGeom>
        </p:spPr>
        <p:txBody>
          <a:bodyPr wrap="square">
            <a:spAutoFit/>
          </a:bodyPr>
          <a:lstStyle/>
          <a:p>
            <a:r>
              <a:rPr lang="en-US" sz="1600" b="1" dirty="0">
                <a:solidFill>
                  <a:srgbClr val="002060"/>
                </a:solidFill>
              </a:rPr>
              <a:t>display the stock price at the close of the previous trading day.</a:t>
            </a:r>
            <a:endParaRPr lang="mr-IN" sz="1600" b="1" dirty="0">
              <a:solidFill>
                <a:srgbClr val="002060"/>
              </a:solidFill>
            </a:endParaRPr>
          </a:p>
        </p:txBody>
      </p:sp>
    </p:spTree>
    <p:extLst>
      <p:ext uri="{BB962C8B-B14F-4D97-AF65-F5344CB8AC3E}">
        <p14:creationId xmlns:p14="http://schemas.microsoft.com/office/powerpoint/2010/main" val="231241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BE051F-865C-4291-8F97-8992FD352061}"/>
              </a:ext>
            </a:extLst>
          </p:cNvPr>
          <p:cNvSpPr>
            <a:spLocks noGrp="1"/>
          </p:cNvSpPr>
          <p:nvPr>
            <p:ph type="title"/>
          </p:nvPr>
        </p:nvSpPr>
        <p:spPr/>
        <p:txBody>
          <a:bodyPr/>
          <a:lstStyle/>
          <a:p>
            <a:r>
              <a:rPr lang="en-US" dirty="0"/>
              <a:t>Daily Historical Trading Data</a:t>
            </a:r>
            <a:endParaRPr lang="mr-IN" dirty="0"/>
          </a:p>
        </p:txBody>
      </p:sp>
      <p:pic>
        <p:nvPicPr>
          <p:cNvPr id="11" name="Content Placeholder 10">
            <a:extLst>
              <a:ext uri="{FF2B5EF4-FFF2-40B4-BE49-F238E27FC236}">
                <a16:creationId xmlns:a16="http://schemas.microsoft.com/office/drawing/2014/main" id="{EB9D2E68-AA1D-496B-A23F-60EFCDBAF1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3" y="3266564"/>
            <a:ext cx="6661825" cy="627217"/>
          </a:xfrm>
          <a:prstGeom prst="rect">
            <a:avLst/>
          </a:prstGeom>
          <a:ln w="38100" cap="sq">
            <a:solidFill>
              <a:schemeClr val="bg1">
                <a:lumMod val="85000"/>
              </a:schemeClr>
            </a:solidFill>
            <a:prstDash val="solid"/>
            <a:miter lim="800000"/>
          </a:ln>
          <a:effectLst/>
        </p:spPr>
      </p:pic>
      <p:sp>
        <p:nvSpPr>
          <p:cNvPr id="12" name="TextBox 11">
            <a:extLst>
              <a:ext uri="{FF2B5EF4-FFF2-40B4-BE49-F238E27FC236}">
                <a16:creationId xmlns:a16="http://schemas.microsoft.com/office/drawing/2014/main" id="{C8214FA9-DCC8-43C5-A7A5-4E825FB803B7}"/>
              </a:ext>
            </a:extLst>
          </p:cNvPr>
          <p:cNvSpPr txBox="1"/>
          <p:nvPr/>
        </p:nvSpPr>
        <p:spPr>
          <a:xfrm>
            <a:off x="4860032" y="1005499"/>
            <a:ext cx="2095888" cy="830997"/>
          </a:xfrm>
          <a:prstGeom prst="rect">
            <a:avLst/>
          </a:prstGeom>
          <a:noFill/>
        </p:spPr>
        <p:txBody>
          <a:bodyPr wrap="square" rtlCol="0">
            <a:spAutoFit/>
          </a:bodyPr>
          <a:lstStyle/>
          <a:p>
            <a:r>
              <a:rPr lang="en-US" altLang="en-US" sz="1600" b="1" dirty="0">
                <a:solidFill>
                  <a:srgbClr val="002060"/>
                </a:solidFill>
              </a:rPr>
              <a:t>Historical Trading data   for Open, High , Low     and Close. </a:t>
            </a:r>
            <a:endParaRPr lang="mr-IN" altLang="en-US" sz="1600" b="1" dirty="0">
              <a:solidFill>
                <a:srgbClr val="002060"/>
              </a:solidFill>
            </a:endParaRPr>
          </a:p>
        </p:txBody>
      </p:sp>
      <p:pic>
        <p:nvPicPr>
          <p:cNvPr id="4" name="Picture 3">
            <a:extLst>
              <a:ext uri="{FF2B5EF4-FFF2-40B4-BE49-F238E27FC236}">
                <a16:creationId xmlns:a16="http://schemas.microsoft.com/office/drawing/2014/main" id="{A6B9CC68-3F0A-4129-80AA-FED383FA5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3975025"/>
            <a:ext cx="6651846" cy="2812085"/>
          </a:xfrm>
          <a:prstGeom prst="rect">
            <a:avLst/>
          </a:prstGeom>
          <a:ln w="38100" cap="sq">
            <a:solidFill>
              <a:schemeClr val="bg1">
                <a:lumMod val="85000"/>
              </a:schemeClr>
            </a:solidFill>
            <a:prstDash val="solid"/>
            <a:miter lim="800000"/>
          </a:ln>
          <a:effectLst/>
        </p:spPr>
      </p:pic>
      <p:pic>
        <p:nvPicPr>
          <p:cNvPr id="5" name="Picture 4">
            <a:extLst>
              <a:ext uri="{FF2B5EF4-FFF2-40B4-BE49-F238E27FC236}">
                <a16:creationId xmlns:a16="http://schemas.microsoft.com/office/drawing/2014/main" id="{780A046D-DB55-4F0C-8859-363D80564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946394"/>
            <a:ext cx="4645601" cy="2279548"/>
          </a:xfrm>
          <a:prstGeom prst="rect">
            <a:avLst/>
          </a:prstGeom>
          <a:ln w="38100" cap="sq">
            <a:solidFill>
              <a:schemeClr val="bg1">
                <a:lumMod val="85000"/>
              </a:schemeClr>
            </a:solidFill>
            <a:prstDash val="solid"/>
            <a:miter lim="800000"/>
          </a:ln>
          <a:effectLst/>
        </p:spPr>
      </p:pic>
    </p:spTree>
    <p:extLst>
      <p:ext uri="{BB962C8B-B14F-4D97-AF65-F5344CB8AC3E}">
        <p14:creationId xmlns:p14="http://schemas.microsoft.com/office/powerpoint/2010/main" val="377477625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13751</TotalTime>
  <Words>897</Words>
  <Application>Microsoft Office PowerPoint</Application>
  <PresentationFormat>On-screen Show (4:3)</PresentationFormat>
  <Paragraphs>163</Paragraphs>
  <Slides>23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Century Gothic</vt:lpstr>
      <vt:lpstr>Bodoni MT</vt:lpstr>
      <vt:lpstr>Wingdings</vt:lpstr>
      <vt:lpstr>Noto Sans Symbols</vt:lpstr>
      <vt:lpstr>Calibri</vt:lpstr>
      <vt:lpstr>맑은 고딕</vt:lpstr>
      <vt:lpstr>Roboto</vt:lpstr>
      <vt:lpstr>Calibri Light</vt:lpstr>
      <vt:lpstr>굴림체</vt:lpstr>
      <vt:lpstr>JetBrains Mono</vt:lpstr>
      <vt:lpstr>Arial</vt:lpstr>
      <vt:lpstr>굴림</vt:lpstr>
      <vt:lpstr>Office 테마</vt:lpstr>
      <vt:lpstr>Stock Market     Analysis</vt:lpstr>
      <vt:lpstr>PowerPoint Presentation</vt:lpstr>
      <vt:lpstr>PowerPoint Presentation</vt:lpstr>
      <vt:lpstr>PowerPoint Presentation</vt:lpstr>
      <vt:lpstr> Data Pre-Processing </vt:lpstr>
      <vt:lpstr>Exploratory Data Analysis </vt:lpstr>
      <vt:lpstr>Datatype Changing </vt:lpstr>
      <vt:lpstr>Plot and Boxplot </vt:lpstr>
      <vt:lpstr>Daily Historical Trading Data</vt:lpstr>
      <vt:lpstr>Heatmap and Line Plot</vt:lpstr>
      <vt:lpstr>Calculated to Identify the Trend Direction of a Stock by using MA</vt:lpstr>
      <vt:lpstr>Daily Returns of  the Stock</vt:lpstr>
      <vt:lpstr>Kurtosis Value</vt:lpstr>
      <vt:lpstr>What was the correlation between different stocks closing price</vt:lpstr>
      <vt:lpstr> Risk by Investing in a Particular Stock </vt:lpstr>
      <vt:lpstr>Model Building</vt:lpstr>
      <vt:lpstr>Train &amp; Split Data</vt:lpstr>
      <vt:lpstr>Train Model </vt:lpstr>
      <vt:lpstr>Testing Dataset  </vt:lpstr>
      <vt:lpstr>Model Prediction </vt:lpstr>
      <vt:lpstr>LSTM Prediction Model</vt:lpstr>
      <vt:lpstr>New Transform Data </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ASD</cp:lastModifiedBy>
  <cp:revision>84</cp:revision>
  <dcterms:created xsi:type="dcterms:W3CDTF">2010-02-01T08:03:16Z</dcterms:created>
  <dcterms:modified xsi:type="dcterms:W3CDTF">2023-01-13T18:07:58Z</dcterms:modified>
  <cp:category>www.slidemembers.com</cp:category>
</cp:coreProperties>
</file>